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68" r:id="rId2"/>
    <p:sldId id="369" r:id="rId3"/>
    <p:sldId id="259" r:id="rId4"/>
    <p:sldId id="260" r:id="rId5"/>
    <p:sldId id="367" r:id="rId6"/>
    <p:sldId id="276" r:id="rId7"/>
    <p:sldId id="277" r:id="rId8"/>
    <p:sldId id="288" r:id="rId9"/>
    <p:sldId id="284" r:id="rId10"/>
    <p:sldId id="283" r:id="rId11"/>
    <p:sldId id="287" r:id="rId12"/>
    <p:sldId id="282" r:id="rId13"/>
    <p:sldId id="261" r:id="rId14"/>
    <p:sldId id="290" r:id="rId15"/>
    <p:sldId id="309" r:id="rId16"/>
    <p:sldId id="291" r:id="rId17"/>
    <p:sldId id="262" r:id="rId18"/>
    <p:sldId id="302" r:id="rId19"/>
    <p:sldId id="289" r:id="rId20"/>
    <p:sldId id="293" r:id="rId21"/>
    <p:sldId id="299" r:id="rId22"/>
    <p:sldId id="298" r:id="rId23"/>
    <p:sldId id="292" r:id="rId24"/>
    <p:sldId id="294" r:id="rId25"/>
    <p:sldId id="295" r:id="rId26"/>
    <p:sldId id="365" r:id="rId27"/>
    <p:sldId id="300" r:id="rId28"/>
    <p:sldId id="361" r:id="rId29"/>
    <p:sldId id="360" r:id="rId30"/>
    <p:sldId id="370" r:id="rId31"/>
    <p:sldId id="364" r:id="rId32"/>
    <p:sldId id="296" r:id="rId33"/>
    <p:sldId id="307" r:id="rId34"/>
    <p:sldId id="263" r:id="rId35"/>
    <p:sldId id="301" r:id="rId36"/>
    <p:sldId id="312" r:id="rId37"/>
    <p:sldId id="310" r:id="rId38"/>
    <p:sldId id="303" r:id="rId39"/>
    <p:sldId id="304" r:id="rId40"/>
    <p:sldId id="305" r:id="rId41"/>
    <p:sldId id="313" r:id="rId42"/>
    <p:sldId id="314" r:id="rId43"/>
    <p:sldId id="311" r:id="rId44"/>
    <p:sldId id="315" r:id="rId45"/>
    <p:sldId id="316" r:id="rId46"/>
    <p:sldId id="318" r:id="rId47"/>
    <p:sldId id="264" r:id="rId48"/>
    <p:sldId id="265" r:id="rId49"/>
    <p:sldId id="319" r:id="rId50"/>
    <p:sldId id="320" r:id="rId51"/>
    <p:sldId id="335" r:id="rId52"/>
    <p:sldId id="322" r:id="rId53"/>
    <p:sldId id="325" r:id="rId54"/>
    <p:sldId id="326" r:id="rId55"/>
    <p:sldId id="328" r:id="rId56"/>
    <p:sldId id="329" r:id="rId57"/>
    <p:sldId id="330" r:id="rId58"/>
    <p:sldId id="331" r:id="rId59"/>
    <p:sldId id="332" r:id="rId60"/>
    <p:sldId id="333" r:id="rId61"/>
    <p:sldId id="336" r:id="rId62"/>
    <p:sldId id="337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9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66" r:id="rId81"/>
    <p:sldId id="266" r:id="rId82"/>
    <p:sldId id="271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8C88B7E-66CF-4E4A-9637-5F7D22CFE361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B502A2-026B-4CF8-885D-C9F495313D5E}" type="slidenum">
              <a:rPr lang="en-IN" smtClean="0"/>
              <a:t>‹#›</a:t>
            </a:fld>
            <a:endParaRPr lang="en-IN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meter.apache.org/download_jmeter.cgi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mplilearn.com/tutorials/jmeter-tutorial/jmeter-load-testi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476672"/>
            <a:ext cx="7851648" cy="151216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INFOTRIXS </a:t>
            </a:r>
            <a:r>
              <a:rPr lang="en-GB" dirty="0"/>
              <a:t>ClOUD</a:t>
            </a:r>
            <a:r>
              <a:rPr lang="en-GB" dirty="0"/>
              <a:t> AWS</a:t>
            </a:r>
            <a:br>
              <a:rPr lang="en-GB" dirty="0"/>
            </a:br>
            <a:r>
              <a:rPr lang="en-GB" dirty="0"/>
              <a:t>PROJECT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988840"/>
            <a:ext cx="8143056" cy="4248472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GB" sz="3200" b="1" dirty="0" smtClean="0"/>
          </a:p>
          <a:p>
            <a:pPr algn="ctr"/>
            <a:r>
              <a:rPr lang="en-GB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Title</a:t>
            </a:r>
            <a:r>
              <a:rPr lang="en-GB" sz="3200" b="1" dirty="0"/>
              <a:t>: Implementing File Storage with </a:t>
            </a:r>
            <a:r>
              <a:rPr lang="en-GB" sz="3200" b="1" dirty="0" smtClean="0"/>
              <a:t>Amazon EFS</a:t>
            </a:r>
            <a:endParaRPr lang="en-GB" sz="3200" b="1" dirty="0"/>
          </a:p>
          <a:p>
            <a:pPr algn="ctr"/>
            <a:endParaRPr lang="en-GB" sz="3200" b="1" dirty="0"/>
          </a:p>
          <a:p>
            <a:pPr algn="ctr"/>
            <a:r>
              <a:rPr lang="en-I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Team Name</a:t>
            </a:r>
            <a:r>
              <a:rPr lang="en-IN" sz="3200" b="1" dirty="0" smtClean="0"/>
              <a:t>: Cloud 08</a:t>
            </a:r>
          </a:p>
          <a:p>
            <a:pPr algn="ctr"/>
            <a:endParaRPr lang="en-IN" sz="3200" b="1" dirty="0" smtClean="0"/>
          </a:p>
          <a:p>
            <a:pPr algn="l"/>
            <a:r>
              <a:rPr lang="en-GB" sz="3200" b="1" dirty="0" smtClean="0">
                <a:solidFill>
                  <a:schemeClr val="accent3"/>
                </a:solidFill>
              </a:rPr>
              <a:t>Team Members :    </a:t>
            </a:r>
            <a:r>
              <a:rPr lang="en-GB" sz="3200" b="1" dirty="0" smtClean="0"/>
              <a:t>Bibi</a:t>
            </a:r>
            <a:r>
              <a:rPr lang="en-GB" sz="3200" b="1" dirty="0" smtClean="0"/>
              <a:t> </a:t>
            </a:r>
            <a:r>
              <a:rPr lang="en-GB" sz="3200" b="1" dirty="0"/>
              <a:t>Ayesha </a:t>
            </a:r>
            <a:r>
              <a:rPr lang="en-GB" sz="3200" b="1" dirty="0" smtClean="0"/>
              <a:t>Bagali</a:t>
            </a:r>
            <a:endParaRPr lang="en-IN" sz="3200" b="1" dirty="0"/>
          </a:p>
          <a:p>
            <a:pPr algn="ctr"/>
            <a:r>
              <a:rPr lang="en-IN" sz="3200" b="1" dirty="0" smtClean="0"/>
              <a:t>                     </a:t>
            </a:r>
            <a:r>
              <a:rPr lang="en-IN" sz="3200" b="1" dirty="0" smtClean="0"/>
              <a:t>Ankumpeta</a:t>
            </a:r>
            <a:r>
              <a:rPr lang="en-IN" sz="3200" b="1" dirty="0" smtClean="0"/>
              <a:t> </a:t>
            </a:r>
            <a:r>
              <a:rPr lang="en-IN" sz="3200" b="1" dirty="0" smtClean="0"/>
              <a:t>Vimala</a:t>
            </a:r>
            <a:endParaRPr lang="en-IN" sz="3200" b="1" dirty="0" smtClean="0"/>
          </a:p>
          <a:p>
            <a:pPr algn="ctr"/>
            <a:r>
              <a:rPr lang="en-IN" sz="3200" b="1" dirty="0" smtClean="0"/>
              <a:t>                                </a:t>
            </a:r>
            <a:r>
              <a:rPr lang="en-IN" sz="3200" b="1" dirty="0" smtClean="0"/>
              <a:t>Kshitij</a:t>
            </a:r>
            <a:r>
              <a:rPr lang="en-IN" sz="3200" b="1" dirty="0" smtClean="0"/>
              <a:t> </a:t>
            </a:r>
            <a:r>
              <a:rPr lang="en-IN" sz="3200" b="1" dirty="0"/>
              <a:t>Ashirwad</a:t>
            </a:r>
            <a:r>
              <a:rPr lang="en-IN" sz="3200" b="1" dirty="0"/>
              <a:t> </a:t>
            </a:r>
            <a:r>
              <a:rPr lang="en-IN" sz="3200" b="1" dirty="0"/>
              <a:t>Kambli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701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080120"/>
          </a:xfrm>
        </p:spPr>
        <p:txBody>
          <a:bodyPr>
            <a:noAutofit/>
          </a:bodyPr>
          <a:lstStyle/>
          <a:p>
            <a:r>
              <a:rPr lang="en-GB" sz="3600" dirty="0" smtClean="0"/>
              <a:t> 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>
                <a:solidFill>
                  <a:schemeClr val="tx1"/>
                </a:solidFill>
              </a:rPr>
              <a:t>Enable </a:t>
            </a:r>
            <a:r>
              <a:rPr lang="en-GB" sz="3600" dirty="0">
                <a:solidFill>
                  <a:schemeClr val="tx1"/>
                </a:solidFill>
              </a:rPr>
              <a:t>file system encryption for data security</a:t>
            </a:r>
            <a:r>
              <a:rPr lang="en-GB" sz="3600" dirty="0" smtClean="0"/>
              <a:t>.</a:t>
            </a:r>
            <a:endParaRPr lang="en-IN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556793"/>
            <a:ext cx="8008082" cy="47678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915816" y="4869160"/>
            <a:ext cx="252028" cy="3600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586440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chemeClr val="tx1"/>
                </a:solidFill>
              </a:rPr>
              <a:t>Determine </a:t>
            </a:r>
            <a:r>
              <a:rPr lang="en-GB" sz="2800" dirty="0">
                <a:solidFill>
                  <a:schemeClr val="tx1"/>
                </a:solidFill>
              </a:rPr>
              <a:t>the performance mode (general purpose or Max I/O) based on workload requirements.</a:t>
            </a:r>
            <a:br>
              <a:rPr lang="en-GB" sz="2800" dirty="0">
                <a:solidFill>
                  <a:schemeClr val="tx1"/>
                </a:solidFill>
              </a:rPr>
            </a:b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484785"/>
            <a:ext cx="8008082" cy="483981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563888" y="4293096"/>
            <a:ext cx="648072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2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440160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Establish file system lifecycle policies for automated data management.</a:t>
            </a:r>
            <a:br>
              <a:rPr lang="en-GB" sz="3200" dirty="0">
                <a:solidFill>
                  <a:schemeClr val="tx1"/>
                </a:solidFill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340769"/>
            <a:ext cx="7807253" cy="49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 smtClean="0">
                <a:solidFill>
                  <a:srgbClr val="0070C0"/>
                </a:solidFill>
              </a:rPr>
              <a:t>EC2 Instances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67808"/>
          </a:xfrm>
        </p:spPr>
        <p:txBody>
          <a:bodyPr/>
          <a:lstStyle/>
          <a:p>
            <a:r>
              <a:rPr lang="en-GB" dirty="0"/>
              <a:t>Launch and configure one or more EC2 instances within the same VPC as the EFS file system.</a:t>
            </a:r>
          </a:p>
          <a:p>
            <a:r>
              <a:rPr lang="en-GB" dirty="0"/>
              <a:t>Establish proper network connectivity and security settings between the EC2 instances and the EFS file system.</a:t>
            </a:r>
          </a:p>
          <a:p>
            <a:r>
              <a:rPr lang="en-GB" dirty="0"/>
              <a:t>Ensure that the EC2 instances have the necessary permissions to access the EFS file system.</a:t>
            </a:r>
          </a:p>
          <a:p>
            <a:r>
              <a:rPr lang="en-GB" dirty="0"/>
              <a:t>Implement appropriate instance types and sizes based on the workload demands.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95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692697"/>
            <a:ext cx="7807253" cy="5631904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668344" y="2132856"/>
            <a:ext cx="360040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3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 Creating an Amazon EC2 instance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412777"/>
            <a:ext cx="7807253" cy="4911824"/>
          </a:xfrm>
        </p:spPr>
      </p:pic>
    </p:spTree>
    <p:extLst>
      <p:ext uri="{BB962C8B-B14F-4D97-AF65-F5344CB8AC3E}">
        <p14:creationId xmlns:p14="http://schemas.microsoft.com/office/powerpoint/2010/main" val="24696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80120"/>
          </a:xfrm>
        </p:spPr>
        <p:txBody>
          <a:bodyPr/>
          <a:lstStyle/>
          <a:p>
            <a:r>
              <a:rPr lang="en-GB" dirty="0" smtClean="0"/>
              <a:t> </a:t>
            </a:r>
            <a:r>
              <a:rPr lang="en-GB" dirty="0">
                <a:solidFill>
                  <a:schemeClr val="tx1"/>
                </a:solidFill>
              </a:rPr>
              <a:t>Security group </a:t>
            </a:r>
            <a:r>
              <a:rPr lang="en-GB" dirty="0" smtClean="0">
                <a:solidFill>
                  <a:schemeClr val="tx1"/>
                </a:solidFill>
              </a:rPr>
              <a:t>with NFS -2049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556793"/>
            <a:ext cx="7807253" cy="476780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139952" y="4869160"/>
            <a:ext cx="288032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5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296144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>Mounting </a:t>
            </a:r>
            <a:r>
              <a:rPr lang="en-IN" b="1" dirty="0"/>
              <a:t>and Access </a:t>
            </a:r>
            <a:r>
              <a:rPr lang="en-IN" b="1" dirty="0" smtClean="0"/>
              <a:t>Permissions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11824"/>
          </a:xfrm>
        </p:spPr>
        <p:txBody>
          <a:bodyPr/>
          <a:lstStyle/>
          <a:p>
            <a:r>
              <a:rPr lang="en-GB" dirty="0"/>
              <a:t>Mount the EFS file system onto the EC2 instances using the necessary mount targets.</a:t>
            </a:r>
          </a:p>
          <a:p>
            <a:r>
              <a:rPr lang="en-GB" dirty="0"/>
              <a:t>Implement a consistent and reliable method for mounting the file system during instance boot-up.</a:t>
            </a:r>
          </a:p>
          <a:p>
            <a:r>
              <a:rPr lang="en-GB" dirty="0"/>
              <a:t>Configure access permissions to enable proper file sharing and collaboration.</a:t>
            </a:r>
          </a:p>
          <a:p>
            <a:r>
              <a:rPr lang="en-GB" dirty="0"/>
              <a:t>Define user-level access controls and roles to manage read, write, and execute permissions for files and directories.</a:t>
            </a:r>
          </a:p>
          <a:p>
            <a:r>
              <a:rPr lang="en-GB" dirty="0"/>
              <a:t>Implement security best practices to restrict unauthorized access to the file system.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2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EFS Mount to EC2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9"/>
            <a:ext cx="6696743" cy="4983832"/>
          </a:xfrm>
        </p:spPr>
      </p:pic>
    </p:spTree>
    <p:extLst>
      <p:ext uri="{BB962C8B-B14F-4D97-AF65-F5344CB8AC3E}">
        <p14:creationId xmlns:p14="http://schemas.microsoft.com/office/powerpoint/2010/main" val="9033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764705"/>
            <a:ext cx="7807253" cy="5559896"/>
          </a:xfrm>
        </p:spPr>
      </p:pic>
    </p:spTree>
    <p:extLst>
      <p:ext uri="{BB962C8B-B14F-4D97-AF65-F5344CB8AC3E}">
        <p14:creationId xmlns:p14="http://schemas.microsoft.com/office/powerpoint/2010/main" val="371912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4096"/>
          </a:xfrm>
        </p:spPr>
        <p:txBody>
          <a:bodyPr>
            <a:normAutofit/>
          </a:bodyPr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/>
          <a:lstStyle/>
          <a:p>
            <a:r>
              <a:rPr lang="en-IN" b="1" dirty="0"/>
              <a:t>Introduction</a:t>
            </a:r>
          </a:p>
          <a:p>
            <a:r>
              <a:rPr lang="en-IN" b="1" dirty="0"/>
              <a:t>System Requirements</a:t>
            </a:r>
          </a:p>
          <a:p>
            <a:r>
              <a:rPr lang="en-IN" b="1" dirty="0" smtClean="0"/>
              <a:t>EC2 </a:t>
            </a:r>
            <a:r>
              <a:rPr lang="en-IN" b="1" dirty="0"/>
              <a:t>Instances</a:t>
            </a:r>
          </a:p>
          <a:p>
            <a:r>
              <a:rPr lang="en-IN" b="1" dirty="0"/>
              <a:t>Mounting and Access Permissions</a:t>
            </a:r>
          </a:p>
          <a:p>
            <a:r>
              <a:rPr lang="en-IN" b="1" dirty="0"/>
              <a:t>Scalability and Elasticity</a:t>
            </a:r>
          </a:p>
          <a:p>
            <a:r>
              <a:rPr lang="en-IN" b="1" dirty="0"/>
              <a:t>Testing and </a:t>
            </a:r>
            <a:r>
              <a:rPr lang="en-IN" b="1" dirty="0" smtClean="0"/>
              <a:t>Validation</a:t>
            </a:r>
          </a:p>
          <a:p>
            <a:r>
              <a:rPr lang="en-GB" b="1" dirty="0" smtClean="0"/>
              <a:t>Conclusion</a:t>
            </a:r>
          </a:p>
          <a:p>
            <a:r>
              <a:rPr lang="en-GB" b="1" dirty="0" smtClean="0"/>
              <a:t>Resources and References</a:t>
            </a:r>
          </a:p>
          <a:p>
            <a:pPr marL="0" indent="0">
              <a:buNone/>
            </a:pP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1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Steps to Mount EFS to EC2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1 Create EC2 Instance with port 22 opened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2 Create Security Group for EFS Inbound type NFS allow source - EC2 attached Security group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3 Create EFS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4 Attach EFS Security group in EFS file system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5 Click "Attach" button in EFS to get the mount point command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6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08012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6 Installation </a:t>
            </a:r>
            <a:r>
              <a:rPr lang="en-GB" sz="3200" dirty="0"/>
              <a:t>of </a:t>
            </a:r>
            <a:r>
              <a:rPr lang="en-GB" sz="3200" dirty="0"/>
              <a:t>efs</a:t>
            </a:r>
            <a:r>
              <a:rPr lang="en-GB" sz="3200" dirty="0"/>
              <a:t> utility</a:t>
            </a:r>
            <a:br>
              <a:rPr lang="en-GB" sz="3200" dirty="0"/>
            </a:br>
            <a:r>
              <a:rPr lang="en-GB" sz="3200" dirty="0" smtClean="0"/>
              <a:t>yum </a:t>
            </a:r>
            <a:r>
              <a:rPr lang="en-GB" sz="3200" dirty="0"/>
              <a:t>install -y amazon-</a:t>
            </a:r>
            <a:r>
              <a:rPr lang="en-GB" sz="3200" dirty="0"/>
              <a:t>efs</a:t>
            </a:r>
            <a:r>
              <a:rPr lang="en-GB" sz="3200" dirty="0"/>
              <a:t>-</a:t>
            </a:r>
            <a:r>
              <a:rPr lang="en-GB" sz="3200" dirty="0"/>
              <a:t>utils</a:t>
            </a:r>
            <a:endParaRPr lang="en-GB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700808"/>
            <a:ext cx="7936074" cy="4623793"/>
          </a:xfrm>
        </p:spPr>
      </p:pic>
    </p:spTree>
    <p:extLst>
      <p:ext uri="{BB962C8B-B14F-4D97-AF65-F5344CB8AC3E}">
        <p14:creationId xmlns:p14="http://schemas.microsoft.com/office/powerpoint/2010/main" val="109797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19256" cy="1224136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7 yum </a:t>
            </a:r>
            <a:r>
              <a:rPr lang="en-GB" dirty="0">
                <a:solidFill>
                  <a:schemeClr val="tx1"/>
                </a:solidFill>
              </a:rPr>
              <a:t>install </a:t>
            </a:r>
            <a:r>
              <a:rPr lang="en-GB" dirty="0">
                <a:solidFill>
                  <a:schemeClr val="tx1"/>
                </a:solidFill>
              </a:rPr>
              <a:t>httpd</a:t>
            </a:r>
            <a:r>
              <a:rPr lang="en-GB" dirty="0">
                <a:solidFill>
                  <a:schemeClr val="tx1"/>
                </a:solidFill>
              </a:rPr>
              <a:t> -y</a:t>
            </a:r>
            <a:br>
              <a:rPr lang="en-GB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2736"/>
            <a:ext cx="4038600" cy="51845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08920"/>
            <a:ext cx="4038600" cy="3209995"/>
          </a:xfrm>
        </p:spPr>
      </p:pic>
      <p:sp>
        <p:nvSpPr>
          <p:cNvPr id="9" name="Rectangle 8"/>
          <p:cNvSpPr/>
          <p:nvPr/>
        </p:nvSpPr>
        <p:spPr>
          <a:xfrm>
            <a:off x="4644008" y="1106160"/>
            <a:ext cx="3384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8, service </a:t>
            </a:r>
            <a:r>
              <a:rPr lang="en-GB" dirty="0"/>
              <a:t>httpd</a:t>
            </a:r>
            <a:r>
              <a:rPr lang="en-GB" dirty="0"/>
              <a:t> start</a:t>
            </a:r>
          </a:p>
          <a:p>
            <a:endParaRPr lang="en-GB" dirty="0"/>
          </a:p>
          <a:p>
            <a:r>
              <a:rPr lang="en-GB" dirty="0"/>
              <a:t>chkconfig</a:t>
            </a:r>
            <a:r>
              <a:rPr lang="en-GB" dirty="0"/>
              <a:t> </a:t>
            </a:r>
            <a:r>
              <a:rPr lang="en-GB" dirty="0"/>
              <a:t>httpd</a:t>
            </a:r>
            <a:r>
              <a:rPr lang="en-GB" dirty="0"/>
              <a:t> on</a:t>
            </a:r>
          </a:p>
          <a:p>
            <a:endParaRPr lang="en-GB" dirty="0"/>
          </a:p>
          <a:p>
            <a:r>
              <a:rPr lang="en-GB" dirty="0"/>
              <a:t>df</a:t>
            </a:r>
            <a:r>
              <a:rPr lang="en-GB" dirty="0"/>
              <a:t> –</a:t>
            </a:r>
            <a:r>
              <a:rPr lang="en-GB" dirty="0"/>
              <a:t>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296144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EFS </a:t>
            </a:r>
            <a:r>
              <a:rPr lang="en-GB" dirty="0">
                <a:solidFill>
                  <a:schemeClr val="tx1"/>
                </a:solidFill>
              </a:rPr>
              <a:t>file system, mount it to EC2 instances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484785"/>
            <a:ext cx="7807253" cy="4839816"/>
          </a:xfrm>
        </p:spPr>
      </p:pic>
    </p:spTree>
    <p:extLst>
      <p:ext uri="{BB962C8B-B14F-4D97-AF65-F5344CB8AC3E}">
        <p14:creationId xmlns:p14="http://schemas.microsoft.com/office/powerpoint/2010/main" val="23266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9, </a:t>
            </a:r>
            <a:r>
              <a:rPr lang="en-IN" dirty="0" err="1" smtClean="0"/>
              <a:t>sudo</a:t>
            </a:r>
            <a:r>
              <a:rPr lang="en-IN" dirty="0" smtClean="0"/>
              <a:t> </a:t>
            </a:r>
            <a:r>
              <a:rPr lang="en-IN" dirty="0"/>
              <a:t>mount -t nfs4 -o </a:t>
            </a:r>
            <a:r>
              <a:rPr lang="en-IN" dirty="0"/>
              <a:t>nfsvers</a:t>
            </a:r>
            <a:r>
              <a:rPr lang="en-IN" dirty="0"/>
              <a:t>=4.1,rsize=1048576,wsize=1048576,hard,timeo=600,retrans=2,noresvport fs-0b80e807981954a76.efs.us-east-1.amazonaws.com:/ /</a:t>
            </a:r>
            <a:r>
              <a:rPr lang="en-IN" dirty="0"/>
              <a:t>var</a:t>
            </a:r>
            <a:r>
              <a:rPr lang="en-IN" dirty="0"/>
              <a:t>/www/html/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68960"/>
            <a:ext cx="7931224" cy="17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9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319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 smtClean="0"/>
              <a:t>10 cd </a:t>
            </a:r>
            <a:r>
              <a:rPr lang="en-IN" dirty="0"/>
              <a:t>/</a:t>
            </a:r>
            <a:r>
              <a:rPr lang="en-IN" dirty="0"/>
              <a:t>var</a:t>
            </a:r>
            <a:r>
              <a:rPr lang="en-IN" dirty="0"/>
              <a:t>/www/html</a:t>
            </a:r>
            <a:r>
              <a:rPr lang="en-IN" dirty="0" smtClean="0"/>
              <a:t>/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11 vi </a:t>
            </a:r>
            <a:r>
              <a:rPr lang="en-IN" dirty="0"/>
              <a:t>index.html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&lt;!DOCTYPE html&gt;</a:t>
            </a:r>
          </a:p>
          <a:p>
            <a:pPr marL="0" indent="0">
              <a:buNone/>
            </a:pPr>
            <a:r>
              <a:rPr lang="en-IN" dirty="0"/>
              <a:t>&lt;html&gt;</a:t>
            </a:r>
          </a:p>
          <a:p>
            <a:pPr marL="0" indent="0">
              <a:buNone/>
            </a:pPr>
            <a:r>
              <a:rPr lang="en-IN" dirty="0" smtClean="0"/>
              <a:t>      &lt;</a:t>
            </a:r>
            <a:r>
              <a:rPr lang="en-IN" dirty="0"/>
              <a:t>body&gt;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&lt;</a:t>
            </a:r>
            <a:r>
              <a:rPr lang="en-IN" dirty="0"/>
              <a:t>h1&gt;HTML Links&lt;/h1</a:t>
            </a:r>
            <a:r>
              <a:rPr lang="en-IN" dirty="0" smtClean="0"/>
              <a:t>&gt;</a:t>
            </a:r>
          </a:p>
          <a:p>
            <a:pPr marL="0" indent="0">
              <a:buNone/>
            </a:pPr>
            <a:r>
              <a:rPr lang="en-IN" dirty="0" smtClean="0"/>
              <a:t>	&lt;</a:t>
            </a:r>
            <a:r>
              <a:rPr lang="en-IN" dirty="0"/>
              <a:t>p&gt;&lt;</a:t>
            </a:r>
            <a:r>
              <a:rPr lang="en-IN" dirty="0" smtClean="0"/>
              <a:t>ahref</a:t>
            </a:r>
            <a:r>
              <a:rPr lang="en-IN" dirty="0"/>
              <a:t>="https://studio.openweaver.com/apps/preview/</a:t>
            </a:r>
            <a:r>
              <a:rPr lang="en-IN" dirty="0"/>
              <a:t>viminfotrix</a:t>
            </a:r>
            <a:r>
              <a:rPr lang="en-IN" dirty="0"/>
              <a:t>/Infotrix%20project/</a:t>
            </a:r>
            <a:r>
              <a:rPr lang="en-IN" dirty="0"/>
              <a:t>faqanswerpage</a:t>
            </a:r>
            <a:r>
              <a:rPr lang="en-IN" dirty="0"/>
              <a:t>"&gt;Visit </a:t>
            </a:r>
            <a:r>
              <a:rPr lang="en-IN" dirty="0"/>
              <a:t>Infotrix</a:t>
            </a:r>
            <a:r>
              <a:rPr lang="en-IN" dirty="0"/>
              <a:t> project!&lt;/a&gt;&lt;/p&gt;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    &lt;/</a:t>
            </a:r>
            <a:r>
              <a:rPr lang="en-IN" dirty="0"/>
              <a:t>body&gt;</a:t>
            </a:r>
          </a:p>
          <a:p>
            <a:pPr marL="0" indent="0">
              <a:buNone/>
            </a:pPr>
            <a:r>
              <a:rPr lang="en-IN" dirty="0"/>
              <a:t>&lt;/html&gt;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338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712968" cy="864096"/>
          </a:xfrm>
        </p:spPr>
        <p:txBody>
          <a:bodyPr>
            <a:normAutofit/>
          </a:bodyPr>
          <a:lstStyle/>
          <a:p>
            <a:r>
              <a:rPr lang="en-GB" sz="4000" dirty="0" smtClean="0"/>
              <a:t> File shared between Multiple Instances</a:t>
            </a:r>
            <a:endParaRPr lang="en-IN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Instance 1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Instance 2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4904"/>
            <a:ext cx="4040188" cy="295232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64904"/>
            <a:ext cx="4041775" cy="3009146"/>
          </a:xfrm>
        </p:spPr>
      </p:pic>
    </p:spTree>
    <p:extLst>
      <p:ext uri="{BB962C8B-B14F-4D97-AF65-F5344CB8AC3E}">
        <p14:creationId xmlns:p14="http://schemas.microsoft.com/office/powerpoint/2010/main" val="361159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64096"/>
          </a:xfrm>
        </p:spPr>
        <p:txBody>
          <a:bodyPr>
            <a:normAutofit/>
          </a:bodyPr>
          <a:lstStyle/>
          <a:p>
            <a:r>
              <a:rPr lang="en-GB" dirty="0"/>
              <a:t>  </a:t>
            </a:r>
            <a:r>
              <a:rPr lang="en-GB" dirty="0">
                <a:solidFill>
                  <a:schemeClr val="tx1"/>
                </a:solidFill>
              </a:rPr>
              <a:t>vi index.html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7807229" cy="4911824"/>
          </a:xfrm>
        </p:spPr>
      </p:pic>
    </p:spTree>
    <p:extLst>
      <p:ext uri="{BB962C8B-B14F-4D97-AF65-F5344CB8AC3E}">
        <p14:creationId xmlns:p14="http://schemas.microsoft.com/office/powerpoint/2010/main" val="3176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147248" cy="137041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checking </a:t>
            </a:r>
            <a:r>
              <a:rPr lang="en-GB" dirty="0"/>
              <a:t>the index file content through EC2 instance Public </a:t>
            </a:r>
            <a:r>
              <a:rPr lang="en-GB" dirty="0"/>
              <a:t>Url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0" y="1935163"/>
            <a:ext cx="7792620" cy="438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3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Index.html- Home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340769"/>
            <a:ext cx="7807253" cy="4983832"/>
          </a:xfrm>
        </p:spPr>
      </p:pic>
    </p:spTree>
    <p:extLst>
      <p:ext uri="{BB962C8B-B14F-4D97-AF65-F5344CB8AC3E}">
        <p14:creationId xmlns:p14="http://schemas.microsoft.com/office/powerpoint/2010/main" val="38943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4096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 smtClean="0"/>
              <a:t/>
            </a:r>
            <a:br>
              <a:rPr lang="en-IN" sz="4800" b="1" dirty="0" smtClean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 smtClean="0"/>
              <a:t/>
            </a:r>
            <a:br>
              <a:rPr lang="en-IN" sz="4800" b="1" dirty="0" smtClean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 smtClean="0"/>
              <a:t/>
            </a:r>
            <a:br>
              <a:rPr lang="en-IN" sz="4800" b="1" dirty="0" smtClean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 smtClean="0"/>
              <a:t/>
            </a:r>
            <a:br>
              <a:rPr lang="en-IN" sz="4800" b="1" dirty="0" smtClean="0"/>
            </a:br>
            <a:r>
              <a:rPr lang="en-IN" sz="4800" b="1" dirty="0" smtClean="0"/>
              <a:t/>
            </a:r>
            <a:br>
              <a:rPr lang="en-IN" sz="4800" b="1" dirty="0" smtClean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 smtClean="0"/>
              <a:t/>
            </a:r>
            <a:br>
              <a:rPr lang="en-IN" sz="4800" b="1" dirty="0" smtClean="0"/>
            </a:br>
            <a:r>
              <a:rPr lang="en-IN" sz="4800" b="1" dirty="0" smtClean="0"/>
              <a:t/>
            </a:r>
            <a:br>
              <a:rPr lang="en-IN" sz="4800" b="1" dirty="0" smtClean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 smtClean="0"/>
              <a:t/>
            </a:r>
            <a:br>
              <a:rPr lang="en-IN" sz="4800" b="1" dirty="0" smtClean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 smtClean="0"/>
              <a:t>Introduction</a:t>
            </a: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/>
              <a:t/>
            </a:r>
            <a:br>
              <a:rPr lang="en-IN" sz="4800" b="1" dirty="0"/>
            </a:br>
            <a:r>
              <a:rPr lang="en-IN" sz="4800" b="1" dirty="0" smtClean="0"/>
              <a:t>INTRODUCTION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scalable and shared file storage system using Amazon Elastic File System (EFS). Implementation: Set up an EFS file system, mount it to EC2 instances, and configure access permissions. Use it to share files across multiple instances.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34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764703"/>
            <a:ext cx="7807253" cy="5559897"/>
          </a:xfrm>
        </p:spPr>
      </p:pic>
    </p:spTree>
    <p:extLst>
      <p:ext uri="{BB962C8B-B14F-4D97-AF65-F5344CB8AC3E}">
        <p14:creationId xmlns:p14="http://schemas.microsoft.com/office/powerpoint/2010/main" val="298981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124745"/>
            <a:ext cx="7807253" cy="5199856"/>
          </a:xfrm>
        </p:spPr>
      </p:pic>
    </p:spTree>
    <p:extLst>
      <p:ext uri="{BB962C8B-B14F-4D97-AF65-F5344CB8AC3E}">
        <p14:creationId xmlns:p14="http://schemas.microsoft.com/office/powerpoint/2010/main" val="8474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703912"/>
          </a:xfrm>
        </p:spPr>
        <p:txBody>
          <a:bodyPr/>
          <a:lstStyle/>
          <a:p>
            <a:r>
              <a:rPr lang="en-GB" dirty="0"/>
              <a:t>Configure access permissions user-level access controls and roles to manage read, write, and execute permissions for files and directories.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/>
              <a:t>sudo</a:t>
            </a:r>
            <a:r>
              <a:rPr lang="en-GB" dirty="0"/>
              <a:t> </a:t>
            </a:r>
            <a:r>
              <a:rPr lang="en-GB" dirty="0"/>
              <a:t>chmod</a:t>
            </a:r>
            <a:r>
              <a:rPr lang="en-GB" dirty="0"/>
              <a:t> 777 /</a:t>
            </a:r>
            <a:r>
              <a:rPr lang="en-GB" dirty="0"/>
              <a:t>mnt</a:t>
            </a:r>
            <a:r>
              <a:rPr lang="en-GB" dirty="0"/>
              <a:t>/</a:t>
            </a:r>
            <a:r>
              <a:rPr lang="en-GB" dirty="0"/>
              <a:t>efs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29000"/>
            <a:ext cx="6192687" cy="77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1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5212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Add mount to </a:t>
            </a:r>
            <a:r>
              <a:rPr lang="en-GB" dirty="0">
                <a:solidFill>
                  <a:schemeClr val="tx1"/>
                </a:solidFill>
              </a:rPr>
              <a:t>fstab</a:t>
            </a:r>
            <a:r>
              <a:rPr lang="en-GB" dirty="0">
                <a:solidFill>
                  <a:schemeClr val="tx1"/>
                </a:solidFill>
              </a:rPr>
              <a:t> to mount at boot time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836712"/>
            <a:ext cx="3171825" cy="787747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8075240" cy="4464496"/>
          </a:xfrm>
        </p:spPr>
      </p:pic>
    </p:spTree>
    <p:extLst>
      <p:ext uri="{BB962C8B-B14F-4D97-AF65-F5344CB8AC3E}">
        <p14:creationId xmlns:p14="http://schemas.microsoft.com/office/powerpoint/2010/main" val="9764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r>
              <a:rPr lang="en-IN" dirty="0"/>
              <a:t> Scalability and Elasticity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2379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Design the file storage system with scalability in mind, ensuring it can handle increased workload and data growth.</a:t>
            </a:r>
          </a:p>
          <a:p>
            <a:r>
              <a:rPr lang="en-GB" dirty="0"/>
              <a:t>Implement auto-scaling capabilities for both the EC2 instances and the EFS file system to accommodate changing demands.</a:t>
            </a:r>
          </a:p>
          <a:p>
            <a:r>
              <a:rPr lang="en-GB" dirty="0"/>
              <a:t>Monitor the system's performance and utilization to proactively adjust resources as needed.</a:t>
            </a:r>
          </a:p>
          <a:p>
            <a:r>
              <a:rPr lang="en-GB" dirty="0"/>
              <a:t>Utilize AWS services such as CloudWatch, CloudFormation, or AWS CLI to automate scalability and elasticity.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30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24712"/>
          </a:xfrm>
        </p:spPr>
        <p:txBody>
          <a:bodyPr>
            <a:normAutofit fontScale="90000"/>
          </a:bodyPr>
          <a:lstStyle/>
          <a:p>
            <a:r>
              <a:rPr lang="en-GB" sz="4000" dirty="0" smtClean="0">
                <a:solidFill>
                  <a:schemeClr val="tx1"/>
                </a:solidFill>
              </a:rPr>
              <a:t>Implement </a:t>
            </a:r>
            <a:r>
              <a:rPr lang="en-GB" sz="4000" dirty="0">
                <a:solidFill>
                  <a:schemeClr val="tx1"/>
                </a:solidFill>
              </a:rPr>
              <a:t>auto-scaling capabilities for both the EC2 instances</a:t>
            </a:r>
            <a:endParaRPr lang="en-IN" sz="40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7"/>
            <a:ext cx="8136903" cy="4551784"/>
          </a:xfrm>
        </p:spPr>
      </p:pic>
    </p:spTree>
    <p:extLst>
      <p:ext uri="{BB962C8B-B14F-4D97-AF65-F5344CB8AC3E}">
        <p14:creationId xmlns:p14="http://schemas.microsoft.com/office/powerpoint/2010/main" val="42539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Creating </a:t>
            </a:r>
            <a:r>
              <a:rPr lang="en-GB" dirty="0"/>
              <a:t>Autoscaling</a:t>
            </a:r>
            <a:r>
              <a:rPr lang="en-GB" dirty="0"/>
              <a:t> Group</a:t>
            </a:r>
            <a:br>
              <a:rPr lang="en-GB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>
            <a:normAutofit/>
          </a:bodyPr>
          <a:lstStyle/>
          <a:p>
            <a:r>
              <a:rPr lang="en-GB" dirty="0" smtClean="0"/>
              <a:t>Create </a:t>
            </a:r>
            <a:r>
              <a:rPr lang="en-GB" dirty="0"/>
              <a:t>an </a:t>
            </a:r>
            <a:r>
              <a:rPr lang="en-GB" dirty="0"/>
              <a:t>Autoscaling</a:t>
            </a:r>
            <a:r>
              <a:rPr lang="en-GB" dirty="0"/>
              <a:t> Group and associate it with the EC2 instances.</a:t>
            </a:r>
          </a:p>
          <a:p>
            <a:r>
              <a:rPr lang="en-GB" dirty="0"/>
              <a:t>Configure launch configurations with details like the Amazon Machine </a:t>
            </a:r>
          </a:p>
          <a:p>
            <a:r>
              <a:rPr lang="en-GB" dirty="0"/>
              <a:t>Image (AMI), instance type, and user data script.</a:t>
            </a:r>
          </a:p>
          <a:p>
            <a:r>
              <a:rPr lang="en-GB" dirty="0" smtClean="0"/>
              <a:t>Define </a:t>
            </a:r>
            <a:r>
              <a:rPr lang="en-GB" dirty="0"/>
              <a:t>scaling policies based on CPU utilization. </a:t>
            </a:r>
            <a:endParaRPr lang="en-GB" dirty="0" smtClean="0"/>
          </a:p>
          <a:p>
            <a:r>
              <a:rPr lang="en-GB" dirty="0" smtClean="0"/>
              <a:t>For </a:t>
            </a:r>
            <a:r>
              <a:rPr lang="en-GB" dirty="0"/>
              <a:t>example, 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This </a:t>
            </a:r>
            <a:r>
              <a:rPr lang="en-GB" dirty="0"/>
              <a:t>example sets an alarm that triggers when the average CPU utilization is greater than 80% for two consecutive 5-minute periods.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412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764704"/>
            <a:ext cx="7807253" cy="5559897"/>
          </a:xfrm>
        </p:spPr>
      </p:pic>
    </p:spTree>
    <p:extLst>
      <p:ext uri="{BB962C8B-B14F-4D97-AF65-F5344CB8AC3E}">
        <p14:creationId xmlns:p14="http://schemas.microsoft.com/office/powerpoint/2010/main" val="8050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704088"/>
            <a:ext cx="8147248" cy="63668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Create launch template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412776"/>
            <a:ext cx="7807253" cy="4911825"/>
          </a:xfrm>
        </p:spPr>
      </p:pic>
    </p:spTree>
    <p:extLst>
      <p:ext uri="{BB962C8B-B14F-4D97-AF65-F5344CB8AC3E}">
        <p14:creationId xmlns:p14="http://schemas.microsoft.com/office/powerpoint/2010/main" val="64129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64096"/>
          </a:xfrm>
        </p:spPr>
        <p:txBody>
          <a:bodyPr/>
          <a:lstStyle/>
          <a:p>
            <a:r>
              <a:rPr lang="en-GB" dirty="0" smtClean="0"/>
              <a:t> </a:t>
            </a:r>
            <a:r>
              <a:rPr lang="en-GB" dirty="0">
                <a:solidFill>
                  <a:schemeClr val="tx1"/>
                </a:solidFill>
              </a:rPr>
              <a:t>C</a:t>
            </a:r>
            <a:r>
              <a:rPr lang="en-GB" dirty="0" smtClean="0">
                <a:solidFill>
                  <a:schemeClr val="tx1"/>
                </a:solidFill>
              </a:rPr>
              <a:t>reate Target groups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412776"/>
            <a:ext cx="7807253" cy="4911825"/>
          </a:xfrm>
        </p:spPr>
      </p:pic>
    </p:spTree>
    <p:extLst>
      <p:ext uri="{BB962C8B-B14F-4D97-AF65-F5344CB8AC3E}">
        <p14:creationId xmlns:p14="http://schemas.microsoft.com/office/powerpoint/2010/main" val="307869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/>
              <a:t>System Requirements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</a:t>
            </a:r>
            <a:r>
              <a:rPr lang="en-GB" sz="4000" b="1" dirty="0">
                <a:solidFill>
                  <a:srgbClr val="0070C0"/>
                </a:solidFill>
              </a:rPr>
              <a:t>EFS File System Setup</a:t>
            </a:r>
            <a:r>
              <a:rPr lang="en-GB" sz="4000" b="1" dirty="0" smtClean="0">
                <a:solidFill>
                  <a:srgbClr val="0070C0"/>
                </a:solidFill>
              </a:rPr>
              <a:t>:</a:t>
            </a:r>
          </a:p>
          <a:p>
            <a:pPr marL="0" indent="0">
              <a:buNone/>
            </a:pPr>
            <a:endParaRPr lang="en-GB" b="1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3100" dirty="0"/>
              <a:t>Provision an Amazon EFS file system within the desired AWS region.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3100" dirty="0"/>
              <a:t>Define the appropriate storage capacity based on the expected file system usage and growth.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3100" dirty="0"/>
              <a:t>Configure the EFS file system to utilize the desired availability zones to ensure high availability and durability.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3100" dirty="0"/>
              <a:t>Enable file system encryption for data security.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3100" dirty="0"/>
              <a:t>Determine the performance mode (general purpose or Max I/O) based on workload requirements.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3100" dirty="0"/>
              <a:t>Establish file system lifecycle policies for automated data management.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95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Creating Load Balancer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8229600" cy="4697398"/>
          </a:xfrm>
        </p:spPr>
      </p:pic>
    </p:spTree>
    <p:extLst>
      <p:ext uri="{BB962C8B-B14F-4D97-AF65-F5344CB8AC3E}">
        <p14:creationId xmlns:p14="http://schemas.microsoft.com/office/powerpoint/2010/main" val="411599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70868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  </a:t>
            </a:r>
            <a:r>
              <a:rPr lang="en-IN" dirty="0"/>
              <a:t>Creating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389120"/>
          </a:xfrm>
        </p:spPr>
        <p:txBody>
          <a:bodyPr/>
          <a:lstStyle/>
          <a:p>
            <a:r>
              <a:rPr lang="en-GB" dirty="0"/>
              <a:t>Create an Elastic Load Balancer (Application Load Balancer or </a:t>
            </a:r>
            <a:r>
              <a:rPr lang="en-GB" dirty="0" smtClean="0"/>
              <a:t>Network </a:t>
            </a:r>
            <a:r>
              <a:rPr lang="en-GB" dirty="0"/>
              <a:t>Load Balancer).</a:t>
            </a:r>
          </a:p>
          <a:p>
            <a:r>
              <a:rPr lang="en-GB" dirty="0" smtClean="0"/>
              <a:t>Configure </a:t>
            </a:r>
            <a:r>
              <a:rPr lang="en-GB" dirty="0"/>
              <a:t>listeners and target groups to route traffic to instances in </a:t>
            </a:r>
            <a:r>
              <a:rPr lang="en-GB" dirty="0" smtClean="0"/>
              <a:t>the </a:t>
            </a:r>
            <a:r>
              <a:rPr lang="en-GB" dirty="0"/>
              <a:t>Autoscaling</a:t>
            </a:r>
            <a:r>
              <a:rPr lang="en-GB" dirty="0"/>
              <a:t> 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Logging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23792"/>
          </a:xfrm>
        </p:spPr>
        <p:txBody>
          <a:bodyPr/>
          <a:lstStyle/>
          <a:p>
            <a:r>
              <a:rPr lang="en-GB" dirty="0"/>
              <a:t>Enable logging on the load balancer and instances.</a:t>
            </a:r>
          </a:p>
          <a:p>
            <a:r>
              <a:rPr lang="en-GB" dirty="0" smtClean="0"/>
              <a:t>Set </a:t>
            </a:r>
            <a:r>
              <a:rPr lang="en-GB" dirty="0"/>
              <a:t>up </a:t>
            </a:r>
            <a:r>
              <a:rPr lang="en-GB" dirty="0"/>
              <a:t>CloudWatch</a:t>
            </a:r>
            <a:r>
              <a:rPr lang="en-GB" dirty="0"/>
              <a:t> Alarms to trigger based on CPU usage and other </a:t>
            </a:r>
            <a:r>
              <a:rPr lang="en-GB" dirty="0" smtClean="0"/>
              <a:t>relevant </a:t>
            </a:r>
            <a:r>
              <a:rPr lang="en-GB" dirty="0"/>
              <a:t>metrics.</a:t>
            </a:r>
          </a:p>
          <a:p>
            <a:r>
              <a:rPr lang="en-GB" dirty="0" smtClean="0"/>
              <a:t>Monitor </a:t>
            </a:r>
            <a:r>
              <a:rPr lang="en-GB" dirty="0"/>
              <a:t>logs and alarms to troubleshoot any issues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58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800200"/>
          </a:xfrm>
        </p:spPr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AWS </a:t>
            </a:r>
            <a:r>
              <a:rPr lang="en-GB" sz="3600" dirty="0">
                <a:solidFill>
                  <a:schemeClr val="tx1"/>
                </a:solidFill>
              </a:rPr>
              <a:t>services such as </a:t>
            </a:r>
            <a:r>
              <a:rPr lang="en-GB" sz="3600" dirty="0">
                <a:solidFill>
                  <a:schemeClr val="tx1"/>
                </a:solidFill>
              </a:rPr>
              <a:t>CloudWatch</a:t>
            </a:r>
            <a:r>
              <a:rPr lang="en-GB" sz="3600" dirty="0">
                <a:solidFill>
                  <a:schemeClr val="tx1"/>
                </a:solidFill>
              </a:rPr>
              <a:t> to automate scalability and elasticity</a:t>
            </a:r>
            <a:endParaRPr lang="en-IN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23792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1,Set </a:t>
            </a:r>
            <a:r>
              <a:rPr lang="en-IN" dirty="0"/>
              <a:t>Up </a:t>
            </a:r>
            <a:r>
              <a:rPr lang="en-IN" dirty="0" smtClean="0"/>
              <a:t>Cloud Watch </a:t>
            </a:r>
            <a:r>
              <a:rPr lang="en-IN" dirty="0"/>
              <a:t>Alarms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2276872"/>
            <a:ext cx="7807253" cy="40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7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Define Auto Scaling Policies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229600" cy="4805125"/>
          </a:xfrm>
        </p:spPr>
      </p:pic>
    </p:spTree>
    <p:extLst>
      <p:ext uri="{BB962C8B-B14F-4D97-AF65-F5344CB8AC3E}">
        <p14:creationId xmlns:p14="http://schemas.microsoft.com/office/powerpoint/2010/main" val="456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Cloud Watch </a:t>
            </a:r>
            <a:r>
              <a:rPr lang="en-IN" dirty="0">
                <a:solidFill>
                  <a:schemeClr val="tx1"/>
                </a:solidFill>
              </a:rPr>
              <a:t>metrics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412776"/>
            <a:ext cx="7864066" cy="4911825"/>
          </a:xfrm>
        </p:spPr>
      </p:pic>
    </p:spTree>
    <p:extLst>
      <p:ext uri="{BB962C8B-B14F-4D97-AF65-F5344CB8AC3E}">
        <p14:creationId xmlns:p14="http://schemas.microsoft.com/office/powerpoint/2010/main" val="24469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Graph Showing CPU Utilization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229600" cy="4877356"/>
          </a:xfrm>
        </p:spPr>
      </p:pic>
    </p:spTree>
    <p:extLst>
      <p:ext uri="{BB962C8B-B14F-4D97-AF65-F5344CB8AC3E}">
        <p14:creationId xmlns:p14="http://schemas.microsoft.com/office/powerpoint/2010/main" val="3384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24712"/>
          </a:xfrm>
        </p:spPr>
        <p:txBody>
          <a:bodyPr/>
          <a:lstStyle/>
          <a:p>
            <a:r>
              <a:rPr lang="en-GB" dirty="0"/>
              <a:t> Testing and </a:t>
            </a:r>
            <a:r>
              <a:rPr lang="en-GB" dirty="0" smtClean="0"/>
              <a:t>Validation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23792"/>
          </a:xfrm>
        </p:spPr>
        <p:txBody>
          <a:bodyPr/>
          <a:lstStyle/>
          <a:p>
            <a:r>
              <a:rPr lang="en-GB" dirty="0"/>
              <a:t>Develop a comprehensive testing strategy to ensure the file storage system functions as intended.</a:t>
            </a:r>
          </a:p>
          <a:p>
            <a:r>
              <a:rPr lang="en-GB" dirty="0"/>
              <a:t>Conduct performance tests to evaluate the system's ability to handle various file sizes, concurrent users, and workloads.</a:t>
            </a:r>
          </a:p>
          <a:p>
            <a:r>
              <a:rPr lang="en-GB" dirty="0"/>
              <a:t>Perform integration tests to verify seamless file sharing across multiple instances.</a:t>
            </a:r>
          </a:p>
          <a:p>
            <a:r>
              <a:rPr lang="en-GB" dirty="0"/>
              <a:t>Implement appropriate monitoring and logging mechanisms to identify and resolve potential issues.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161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n-IN" dirty="0"/>
              <a:t>comprehensive testing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rgbClr val="00B050"/>
                </a:solidFill>
              </a:rPr>
              <a:t>  Performance testing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Performance Testing is a process of testing a software application under a specific workload</a:t>
            </a:r>
          </a:p>
          <a:p>
            <a:r>
              <a:rPr lang="en-GB" dirty="0" smtClean="0"/>
              <a:t>Testing is performed to test the speed reliability response time and resource usage</a:t>
            </a:r>
          </a:p>
          <a:p>
            <a:r>
              <a:rPr lang="en-GB" dirty="0" smtClean="0"/>
              <a:t>The focus is on identifying and eliminating any resistances in the software application</a:t>
            </a:r>
          </a:p>
          <a:p>
            <a:pPr marL="0" indent="0">
              <a:buNone/>
            </a:pPr>
            <a:endParaRPr lang="en-GB" dirty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63131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Tool used for performance testing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99991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99991"/>
            <a:ext cx="8229600" cy="4724609"/>
          </a:xfrm>
        </p:spPr>
        <p:txBody>
          <a:bodyPr/>
          <a:lstStyle/>
          <a:p>
            <a:pPr marL="0" indent="0">
              <a:buNone/>
            </a:pPr>
            <a:r>
              <a:rPr lang="en-GB" sz="3200" dirty="0" smtClean="0">
                <a:solidFill>
                  <a:srgbClr val="C00000"/>
                </a:solidFill>
              </a:rPr>
              <a:t>   </a:t>
            </a:r>
            <a:r>
              <a:rPr lang="en-GB" sz="3200" dirty="0" smtClean="0">
                <a:solidFill>
                  <a:srgbClr val="C00000"/>
                </a:solidFill>
              </a:rPr>
              <a:t>Jmeter</a:t>
            </a:r>
            <a:endParaRPr lang="en-GB" sz="32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The Apache </a:t>
            </a:r>
            <a:r>
              <a:rPr lang="en-GB" dirty="0" smtClean="0"/>
              <a:t>JMeter</a:t>
            </a:r>
            <a:r>
              <a:rPr lang="en-GB" dirty="0" smtClean="0"/>
              <a:t> is an open-source </a:t>
            </a:r>
          </a:p>
          <a:p>
            <a:pPr marL="0" indent="0">
              <a:buNone/>
            </a:pPr>
            <a:r>
              <a:rPr lang="en-GB" dirty="0" smtClean="0"/>
              <a:t>    purely java based software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It is used to test load testing functional</a:t>
            </a:r>
          </a:p>
          <a:p>
            <a:pPr marL="0" indent="0">
              <a:buNone/>
            </a:pPr>
            <a:r>
              <a:rPr lang="en-GB" dirty="0" smtClean="0"/>
              <a:t>    behaviour and measuring performance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Initially, </a:t>
            </a:r>
            <a:r>
              <a:rPr lang="en-GB" dirty="0" smtClean="0"/>
              <a:t>Jmeter</a:t>
            </a:r>
            <a:r>
              <a:rPr lang="en-GB" dirty="0" smtClean="0"/>
              <a:t>  was  developed to test applications but now has expanded to other test functions.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9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EFS Architecture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229600" cy="4165787"/>
          </a:xfrm>
        </p:spPr>
      </p:pic>
    </p:spTree>
    <p:extLst>
      <p:ext uri="{BB962C8B-B14F-4D97-AF65-F5344CB8AC3E}">
        <p14:creationId xmlns:p14="http://schemas.microsoft.com/office/powerpoint/2010/main" val="4109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64096"/>
          </a:xfrm>
        </p:spPr>
        <p:txBody>
          <a:bodyPr>
            <a:normAutofit/>
          </a:bodyPr>
          <a:lstStyle/>
          <a:p>
            <a:r>
              <a:rPr lang="en-IN" dirty="0" smtClean="0"/>
              <a:t>Installing </a:t>
            </a:r>
            <a:r>
              <a:rPr lang="en-IN" dirty="0"/>
              <a:t>jmeter</a:t>
            </a:r>
            <a:r>
              <a:rPr lang="en-IN" dirty="0"/>
              <a:t>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Prerequisites to Install </a:t>
            </a:r>
            <a:r>
              <a:rPr lang="en-GB" dirty="0" smtClean="0"/>
              <a:t>Jmeter</a:t>
            </a:r>
            <a:endParaRPr lang="en-GB" dirty="0" smtClean="0"/>
          </a:p>
          <a:p>
            <a:r>
              <a:rPr lang="en-GB" dirty="0" smtClean="0"/>
              <a:t>Since </a:t>
            </a:r>
            <a:r>
              <a:rPr lang="en-GB" dirty="0" smtClean="0"/>
              <a:t>Jmeter</a:t>
            </a:r>
            <a:r>
              <a:rPr lang="en-GB" dirty="0" smtClean="0"/>
              <a:t>  is purely java –based, having  Java on the desktop is a must.</a:t>
            </a:r>
          </a:p>
          <a:p>
            <a:r>
              <a:rPr lang="en-GB" dirty="0" smtClean="0"/>
              <a:t>Jmeter</a:t>
            </a:r>
            <a:r>
              <a:rPr lang="en-GB" dirty="0" smtClean="0"/>
              <a:t>  is compatible with Operating Systems like:</a:t>
            </a:r>
          </a:p>
          <a:p>
            <a:pPr lvl="3">
              <a:buFont typeface="Courier New" pitchFamily="49" charset="0"/>
              <a:buChar char="o"/>
            </a:pPr>
            <a:r>
              <a:rPr lang="en-GB" sz="2800" dirty="0" smtClean="0"/>
              <a:t>Linux</a:t>
            </a:r>
          </a:p>
          <a:p>
            <a:pPr lvl="3">
              <a:buFont typeface="Courier New" pitchFamily="49" charset="0"/>
              <a:buChar char="o"/>
            </a:pPr>
            <a:r>
              <a:rPr lang="en-GB" sz="2800" dirty="0" smtClean="0"/>
              <a:t>Windows</a:t>
            </a:r>
          </a:p>
          <a:p>
            <a:pPr lvl="3">
              <a:buFont typeface="Courier New" pitchFamily="49" charset="0"/>
              <a:buChar char="o"/>
            </a:pPr>
            <a:r>
              <a:rPr lang="en-GB" sz="2800" dirty="0" smtClean="0"/>
              <a:t>Mac OS</a:t>
            </a:r>
          </a:p>
          <a:p>
            <a:pPr lvl="3">
              <a:buFont typeface="Courier New" pitchFamily="49" charset="0"/>
              <a:buChar char="o"/>
            </a:pPr>
            <a:r>
              <a:rPr lang="en-GB" sz="2800" dirty="0" smtClean="0"/>
              <a:t>Ubuntu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601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>
            <a:normAutofit/>
          </a:bodyPr>
          <a:lstStyle/>
          <a:p>
            <a:r>
              <a:rPr lang="en-GB" dirty="0" smtClean="0"/>
              <a:t>1.Check </a:t>
            </a:r>
            <a:r>
              <a:rPr lang="en-GB" dirty="0"/>
              <a:t>if Java Is Installed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11824"/>
          </a:xfrm>
        </p:spPr>
        <p:txBody>
          <a:bodyPr/>
          <a:lstStyle/>
          <a:p>
            <a:r>
              <a:rPr lang="en-GB" dirty="0" smtClean="0"/>
              <a:t>Open </a:t>
            </a:r>
            <a:r>
              <a:rPr lang="en-GB" dirty="0"/>
              <a:t>the command prompt</a:t>
            </a:r>
          </a:p>
          <a:p>
            <a:r>
              <a:rPr lang="en-GB" dirty="0"/>
              <a:t>Put the command java </a:t>
            </a:r>
            <a:r>
              <a:rPr lang="en-GB" dirty="0" smtClean="0"/>
              <a:t>–version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667357"/>
            <a:ext cx="8001005" cy="36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>
            <a:normAutofit/>
          </a:bodyPr>
          <a:lstStyle/>
          <a:p>
            <a:r>
              <a:rPr lang="en-GB" dirty="0" smtClean="0"/>
              <a:t>2.Download </a:t>
            </a:r>
            <a:r>
              <a:rPr lang="en-GB" dirty="0" smtClean="0"/>
              <a:t>Jmeter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27848"/>
          </a:xfrm>
        </p:spPr>
        <p:txBody>
          <a:bodyPr/>
          <a:lstStyle/>
          <a:p>
            <a:r>
              <a:rPr lang="en-GB" dirty="0"/>
              <a:t>To download </a:t>
            </a:r>
            <a:r>
              <a:rPr lang="en-GB" dirty="0"/>
              <a:t>JMeter</a:t>
            </a:r>
            <a:r>
              <a:rPr lang="en-GB" dirty="0"/>
              <a:t> go to the Apache </a:t>
            </a:r>
            <a:r>
              <a:rPr lang="en-GB" dirty="0"/>
              <a:t>JMeter</a:t>
            </a:r>
            <a:r>
              <a:rPr lang="en-GB" dirty="0"/>
              <a:t> website</a:t>
            </a:r>
          </a:p>
          <a:p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</a:t>
            </a:r>
            <a:r>
              <a:rPr lang="en-IN" dirty="0" smtClean="0">
                <a:hlinkClick r:id="rId2"/>
              </a:rPr>
              <a:t>jmeter.apache.org/download_jmeter.cgi</a:t>
            </a:r>
            <a:endParaRPr lang="en-IN" dirty="0" smtClean="0"/>
          </a:p>
          <a:p>
            <a:r>
              <a:rPr lang="en-GB" dirty="0"/>
              <a:t>On the website go to the binaries section and download the zip file</a:t>
            </a:r>
          </a:p>
          <a:p>
            <a:r>
              <a:rPr lang="en-GB" dirty="0"/>
              <a:t>Wait for the zip folder to be downloaded</a:t>
            </a:r>
          </a:p>
          <a:p>
            <a:endParaRPr lang="en-IN" dirty="0" smtClean="0"/>
          </a:p>
          <a:p>
            <a:endParaRPr lang="en-GB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573015"/>
            <a:ext cx="7920880" cy="242647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329862" y="4598280"/>
            <a:ext cx="180020" cy="3600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  </a:t>
            </a:r>
            <a:r>
              <a:rPr lang="en-IN" dirty="0"/>
              <a:t>3. Install </a:t>
            </a:r>
            <a:r>
              <a:rPr lang="en-IN" dirty="0"/>
              <a:t>JMeter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5840"/>
          </a:xfrm>
        </p:spPr>
        <p:txBody>
          <a:bodyPr/>
          <a:lstStyle/>
          <a:p>
            <a:r>
              <a:rPr lang="en-GB" dirty="0"/>
              <a:t>Once the zip folder is downloaded, go to the folder location, and then extract the zip </a:t>
            </a:r>
            <a:r>
              <a:rPr lang="en-GB" dirty="0" smtClean="0"/>
              <a:t>folder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Once the folder is extracted go inside that folder and then go inside the bin folder </a:t>
            </a:r>
            <a:r>
              <a:rPr lang="en-GB" dirty="0" smtClean="0"/>
              <a:t>here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 the bin folder open the jmeter.bat </a:t>
            </a:r>
            <a:r>
              <a:rPr lang="en-GB" dirty="0" smtClean="0"/>
              <a:t>file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7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36104"/>
          </a:xfrm>
        </p:spPr>
        <p:txBody>
          <a:bodyPr>
            <a:normAutofit/>
          </a:bodyPr>
          <a:lstStyle/>
          <a:p>
            <a:r>
              <a:rPr lang="en-GB" dirty="0" smtClean="0"/>
              <a:t>J</a:t>
            </a:r>
            <a:r>
              <a:rPr lang="en-GB" dirty="0"/>
              <a:t>M</a:t>
            </a:r>
            <a:r>
              <a:rPr lang="en-GB" dirty="0" smtClean="0"/>
              <a:t>eter.batch</a:t>
            </a:r>
            <a:r>
              <a:rPr lang="en-GB" dirty="0" smtClean="0"/>
              <a:t>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7936074" cy="5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 </a:t>
            </a:r>
            <a:r>
              <a:rPr lang="en-GB" dirty="0"/>
              <a:t> </a:t>
            </a:r>
            <a:br>
              <a:rPr lang="en-GB" dirty="0"/>
            </a:br>
            <a:r>
              <a:rPr lang="en-GB" dirty="0" smtClean="0"/>
              <a:t>4. Create the First test plan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60514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first step in creating the test plan is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</a:rPr>
              <a:t>Adding a Thread Group</a:t>
            </a:r>
          </a:p>
          <a:p>
            <a:r>
              <a:rPr lang="en-GB" dirty="0"/>
              <a:t>Open the </a:t>
            </a:r>
            <a:r>
              <a:rPr lang="en-GB" dirty="0"/>
              <a:t>JMeter</a:t>
            </a:r>
            <a:r>
              <a:rPr lang="en-GB" dirty="0"/>
              <a:t> window</a:t>
            </a:r>
          </a:p>
          <a:p>
            <a:r>
              <a:rPr lang="en-GB" dirty="0"/>
              <a:t>The window is divided into two parts. The left side has all the added elements, while the right side has all the elements' configurations.</a:t>
            </a:r>
          </a:p>
          <a:p>
            <a:r>
              <a:rPr lang="en-GB" dirty="0"/>
              <a:t>Rename the test plan and save it</a:t>
            </a:r>
          </a:p>
          <a:p>
            <a:r>
              <a:rPr lang="en-GB" dirty="0"/>
              <a:t>Now, rename it as the </a:t>
            </a:r>
            <a:r>
              <a:rPr lang="en-GB" dirty="0"/>
              <a:t>FirstJMeter</a:t>
            </a:r>
            <a:r>
              <a:rPr lang="en-GB" dirty="0"/>
              <a:t>.</a:t>
            </a:r>
          </a:p>
          <a:p>
            <a:r>
              <a:rPr lang="en-GB" dirty="0"/>
              <a:t>Right-click on the test plan.</a:t>
            </a:r>
          </a:p>
          <a:p>
            <a:r>
              <a:rPr lang="en-GB" dirty="0"/>
              <a:t>Go to add -&gt; Threads (Users) -&gt; Thread 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1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158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Now, once you click on the Thread Group, there are three things on the screen that are important concerning the </a:t>
            </a:r>
            <a:r>
              <a:rPr lang="en-GB" dirty="0">
                <a:hlinkClick r:id="rId2" tooltip="load test"/>
              </a:rPr>
              <a:t>load test</a:t>
            </a:r>
            <a:r>
              <a:rPr lang="en-GB" dirty="0"/>
              <a:t>:</a:t>
            </a:r>
          </a:p>
          <a:p>
            <a:r>
              <a:rPr lang="en-GB" dirty="0"/>
              <a:t>The number of threads (users):</a:t>
            </a:r>
          </a:p>
          <a:p>
            <a:pPr marL="0" indent="0">
              <a:buNone/>
            </a:pPr>
            <a:r>
              <a:rPr lang="en-GB" dirty="0"/>
              <a:t>This is the number of threads or users </a:t>
            </a:r>
            <a:r>
              <a:rPr lang="en-GB" dirty="0"/>
              <a:t>JMeter</a:t>
            </a:r>
            <a:r>
              <a:rPr lang="en-GB" dirty="0"/>
              <a:t> will simulate.</a:t>
            </a:r>
          </a:p>
          <a:p>
            <a:pPr marL="0" indent="0">
              <a:buNone/>
            </a:pPr>
            <a:r>
              <a:rPr lang="en-GB" dirty="0"/>
              <a:t>Let's make it </a:t>
            </a:r>
            <a:r>
              <a:rPr lang="en-GB" dirty="0">
                <a:solidFill>
                  <a:srgbClr val="00B050"/>
                </a:solidFill>
              </a:rPr>
              <a:t>100</a:t>
            </a:r>
            <a:r>
              <a:rPr lang="en-GB" dirty="0"/>
              <a:t>.</a:t>
            </a:r>
          </a:p>
          <a:p>
            <a:r>
              <a:rPr lang="en-GB" dirty="0"/>
              <a:t>Ramp-Up Period (in seconds):</a:t>
            </a:r>
          </a:p>
          <a:p>
            <a:pPr marL="0" indent="0">
              <a:buNone/>
            </a:pPr>
            <a:r>
              <a:rPr lang="en-GB" dirty="0"/>
              <a:t>This is the time that </a:t>
            </a:r>
            <a:r>
              <a:rPr lang="en-GB" dirty="0"/>
              <a:t>JMeter</a:t>
            </a:r>
            <a:r>
              <a:rPr lang="en-GB" dirty="0"/>
              <a:t> takes before starting the thread over.</a:t>
            </a:r>
          </a:p>
          <a:p>
            <a:pPr marL="0" indent="0">
              <a:buNone/>
            </a:pPr>
            <a:r>
              <a:rPr lang="en-GB" dirty="0"/>
              <a:t>Let’s keep this as </a:t>
            </a:r>
            <a:r>
              <a:rPr lang="en-GB" dirty="0">
                <a:solidFill>
                  <a:srgbClr val="00B050"/>
                </a:solidFill>
              </a:rPr>
              <a:t>12</a:t>
            </a:r>
            <a:r>
              <a:rPr lang="en-GB" dirty="0"/>
              <a:t>.</a:t>
            </a:r>
          </a:p>
          <a:p>
            <a:r>
              <a:rPr lang="en-GB" dirty="0"/>
              <a:t>Loop Count:</a:t>
            </a:r>
          </a:p>
          <a:p>
            <a:pPr marL="0" indent="0">
              <a:buNone/>
            </a:pPr>
            <a:r>
              <a:rPr lang="en-GB" dirty="0"/>
              <a:t>This is the number of times the test will be executed.</a:t>
            </a:r>
          </a:p>
          <a:p>
            <a:pPr marL="0" indent="0">
              <a:buNone/>
            </a:pPr>
            <a:r>
              <a:rPr lang="en-GB" dirty="0"/>
              <a:t>And this one, let's leave it to be </a:t>
            </a:r>
            <a:r>
              <a:rPr lang="en-GB" dirty="0" smtClean="0">
                <a:solidFill>
                  <a:srgbClr val="00B050"/>
                </a:solidFill>
              </a:rPr>
              <a:t>10</a:t>
            </a:r>
            <a:endParaRPr lang="en-GB" dirty="0">
              <a:solidFill>
                <a:srgbClr val="00B05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4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908721"/>
            <a:ext cx="7807253" cy="5415880"/>
          </a:xfrm>
        </p:spPr>
      </p:pic>
    </p:spTree>
    <p:extLst>
      <p:ext uri="{BB962C8B-B14F-4D97-AF65-F5344CB8AC3E}">
        <p14:creationId xmlns:p14="http://schemas.microsoft.com/office/powerpoint/2010/main" val="1660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GB" dirty="0"/>
              <a:t>  Add an HTTP Request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389120"/>
          </a:xfrm>
        </p:spPr>
        <p:txBody>
          <a:bodyPr/>
          <a:lstStyle/>
          <a:p>
            <a:r>
              <a:rPr lang="en-GB" dirty="0"/>
              <a:t>Right-click on </a:t>
            </a:r>
            <a:r>
              <a:rPr lang="en-GB" dirty="0"/>
              <a:t>FirstJMeter</a:t>
            </a:r>
            <a:r>
              <a:rPr lang="en-GB" dirty="0"/>
              <a:t> and again go to add</a:t>
            </a:r>
          </a:p>
          <a:p>
            <a:r>
              <a:rPr lang="en-GB" dirty="0"/>
              <a:t>In the drop-down select samplers</a:t>
            </a:r>
          </a:p>
          <a:p>
            <a:pPr marL="0" indent="0">
              <a:buNone/>
            </a:pPr>
            <a:r>
              <a:rPr lang="en-GB" dirty="0"/>
              <a:t>These are all the types of requests that </a:t>
            </a:r>
            <a:r>
              <a:rPr lang="en-GB" dirty="0"/>
              <a:t>JMeter</a:t>
            </a:r>
            <a:r>
              <a:rPr lang="en-GB" dirty="0"/>
              <a:t> can work on.</a:t>
            </a:r>
          </a:p>
          <a:p>
            <a:endParaRPr lang="en-GB" dirty="0"/>
          </a:p>
          <a:p>
            <a:r>
              <a:rPr lang="en-GB" dirty="0"/>
              <a:t>For now, choose the simplest of them all, the HTTP request. </a:t>
            </a:r>
          </a:p>
          <a:p>
            <a:pPr marL="0" indent="0">
              <a:buNone/>
            </a:pPr>
            <a:r>
              <a:rPr lang="en-GB" dirty="0"/>
              <a:t>Here you will have to give the address to some home pages or websites.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143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836713"/>
            <a:ext cx="7807253" cy="5487888"/>
          </a:xfrm>
        </p:spPr>
      </p:pic>
    </p:spTree>
    <p:extLst>
      <p:ext uri="{BB962C8B-B14F-4D97-AF65-F5344CB8AC3E}">
        <p14:creationId xmlns:p14="http://schemas.microsoft.com/office/powerpoint/2010/main" val="40422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628800"/>
            <a:ext cx="7807253" cy="4695800"/>
          </a:xfr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520796" y="3284984"/>
            <a:ext cx="432048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7544" y="620688"/>
            <a:ext cx="9361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Provision an Amazon EFS file system within the desired AWS region.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63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759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Now, rename it to be </a:t>
            </a:r>
            <a:r>
              <a:rPr lang="en-GB" dirty="0"/>
              <a:t>HomePages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Here, in the Server Name or IP box, you have to give the server name or the IP.</a:t>
            </a:r>
          </a:p>
          <a:p>
            <a:r>
              <a:rPr lang="en-IN" dirty="0"/>
              <a:t>Copy </a:t>
            </a:r>
            <a:r>
              <a:rPr lang="en-IN" dirty="0" smtClean="0"/>
              <a:t>the IP </a:t>
            </a:r>
          </a:p>
          <a:p>
            <a:r>
              <a:rPr lang="en-GB" dirty="0"/>
              <a:t>Come back to the </a:t>
            </a:r>
            <a:r>
              <a:rPr lang="en-GB" dirty="0"/>
              <a:t>JMeter</a:t>
            </a:r>
            <a:r>
              <a:rPr lang="en-GB" dirty="0"/>
              <a:t> window and paste it into the Server Name </a:t>
            </a:r>
            <a:r>
              <a:rPr lang="en-GB" dirty="0" smtClean="0"/>
              <a:t>box</a:t>
            </a:r>
          </a:p>
          <a:p>
            <a:r>
              <a:rPr lang="en-GB" dirty="0"/>
              <a:t>Don't give HTTP or HTTPS since these are protocols that will come in the other box. They will be automatically taken in the HTTP request case.</a:t>
            </a:r>
          </a:p>
          <a:p>
            <a:r>
              <a:rPr lang="en-GB" dirty="0" smtClean="0"/>
              <a:t>Then </a:t>
            </a:r>
            <a:r>
              <a:rPr lang="en-GB" dirty="0"/>
              <a:t>in the path dialog box, leave a forward slash there.</a:t>
            </a:r>
          </a:p>
        </p:txBody>
      </p:sp>
    </p:spTree>
    <p:extLst>
      <p:ext uri="{BB962C8B-B14F-4D97-AF65-F5344CB8AC3E}">
        <p14:creationId xmlns:p14="http://schemas.microsoft.com/office/powerpoint/2010/main" val="23275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rmAutofit fontScale="90000"/>
          </a:bodyPr>
          <a:lstStyle/>
          <a:p>
            <a:r>
              <a:rPr lang="en-IN" dirty="0"/>
              <a:t>Add Listeners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695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determine what the results of the test will be, you need to add some more test elements.</a:t>
            </a:r>
          </a:p>
          <a:p>
            <a:r>
              <a:rPr lang="en-GB" dirty="0" smtClean="0"/>
              <a:t>Right-click </a:t>
            </a:r>
            <a:r>
              <a:rPr lang="en-GB" dirty="0"/>
              <a:t>on </a:t>
            </a:r>
            <a:r>
              <a:rPr lang="en-GB" dirty="0" smtClean="0"/>
              <a:t>Performance Testing</a:t>
            </a:r>
          </a:p>
          <a:p>
            <a:r>
              <a:rPr lang="en-GB" dirty="0" smtClean="0"/>
              <a:t>Go </a:t>
            </a:r>
            <a:r>
              <a:rPr lang="en-GB" dirty="0"/>
              <a:t>to listener </a:t>
            </a:r>
            <a:r>
              <a:rPr lang="en-GB" dirty="0" smtClean="0"/>
              <a:t>options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/>
              <a:t>For now, select the two of these: </a:t>
            </a:r>
          </a:p>
          <a:p>
            <a:pPr marL="0" indent="0">
              <a:buNone/>
            </a:pPr>
            <a:r>
              <a:rPr lang="en-GB" dirty="0" smtClean="0"/>
              <a:t>View </a:t>
            </a:r>
            <a:r>
              <a:rPr lang="en-GB" dirty="0"/>
              <a:t>results in table</a:t>
            </a:r>
          </a:p>
          <a:p>
            <a:pPr marL="0" indent="0">
              <a:buNone/>
            </a:pPr>
            <a:r>
              <a:rPr lang="en-GB" dirty="0"/>
              <a:t>View results tree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995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692697"/>
            <a:ext cx="7807253" cy="563190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866309" y="2636912"/>
            <a:ext cx="379722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66309" y="4797152"/>
            <a:ext cx="189861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8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 View results in tree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2" y="1124744"/>
            <a:ext cx="7803556" cy="5085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0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91264" cy="720080"/>
          </a:xfrm>
        </p:spPr>
        <p:txBody>
          <a:bodyPr>
            <a:normAutofit fontScale="90000"/>
          </a:bodyPr>
          <a:lstStyle/>
          <a:p>
            <a:r>
              <a:rPr lang="en-GB" dirty="0"/>
              <a:t>  </a:t>
            </a:r>
            <a:r>
              <a:rPr lang="en-GB" dirty="0" smtClean="0"/>
              <a:t>View </a:t>
            </a:r>
            <a:r>
              <a:rPr lang="en-GB" dirty="0"/>
              <a:t>results in table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7" y="1196753"/>
            <a:ext cx="8225146" cy="5127848"/>
          </a:xfrm>
        </p:spPr>
      </p:pic>
    </p:spTree>
    <p:extLst>
      <p:ext uri="{BB962C8B-B14F-4D97-AF65-F5344CB8AC3E}">
        <p14:creationId xmlns:p14="http://schemas.microsoft.com/office/powerpoint/2010/main" val="23973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224136"/>
          </a:xfrm>
        </p:spPr>
        <p:txBody>
          <a:bodyPr>
            <a:normAutofit/>
          </a:bodyPr>
          <a:lstStyle/>
          <a:p>
            <a:r>
              <a:rPr lang="en-GB" sz="3600" dirty="0"/>
              <a:t>Perform integration tests to verify seamless file sharing across multiple instances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Integration Test </a:t>
            </a:r>
            <a:r>
              <a:rPr lang="en-GB" dirty="0" smtClean="0"/>
              <a:t>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1. Concurrent File Writes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/>
              <a:t>Instance 1</a:t>
            </a:r>
          </a:p>
          <a:p>
            <a:pPr marL="0" indent="0">
              <a:buNone/>
            </a:pPr>
            <a:r>
              <a:rPr lang="en-GB" dirty="0"/>
              <a:t>echo "Content from Instance 1" &gt; /</a:t>
            </a:r>
            <a:r>
              <a:rPr lang="en-GB" dirty="0" smtClean="0"/>
              <a:t>mnt</a:t>
            </a:r>
            <a:r>
              <a:rPr lang="en-GB" dirty="0" smtClean="0"/>
              <a:t>/</a:t>
            </a:r>
            <a:r>
              <a:rPr lang="en-GB" dirty="0" smtClean="0"/>
              <a:t>efs</a:t>
            </a:r>
            <a:r>
              <a:rPr lang="en-GB" dirty="0" smtClean="0"/>
              <a:t>/sharedfile.txt</a:t>
            </a:r>
          </a:p>
          <a:p>
            <a:pPr marL="0" indent="0">
              <a:buNone/>
            </a:pPr>
            <a:r>
              <a:rPr lang="en-GB" dirty="0"/>
              <a:t>Instance 2</a:t>
            </a:r>
          </a:p>
          <a:p>
            <a:pPr marL="0" indent="0">
              <a:buNone/>
            </a:pPr>
            <a:r>
              <a:rPr lang="en-GB" dirty="0"/>
              <a:t>echo "Content </a:t>
            </a:r>
            <a:r>
              <a:rPr lang="en-GB" dirty="0" smtClean="0"/>
              <a:t>from </a:t>
            </a:r>
            <a:r>
              <a:rPr lang="en-GB" dirty="0"/>
              <a:t>Instance 2" </a:t>
            </a:r>
            <a:r>
              <a:rPr lang="en-GB" dirty="0" smtClean="0"/>
              <a:t>&gt;/</a:t>
            </a:r>
            <a:r>
              <a:rPr lang="en-GB" dirty="0" smtClean="0"/>
              <a:t>mnt</a:t>
            </a:r>
            <a:r>
              <a:rPr lang="en-GB" dirty="0" smtClean="0"/>
              <a:t>/</a:t>
            </a:r>
            <a:r>
              <a:rPr lang="en-GB" dirty="0" smtClean="0"/>
              <a:t>efs</a:t>
            </a:r>
            <a:r>
              <a:rPr lang="en-GB" dirty="0" smtClean="0"/>
              <a:t>/sharedfile.txt</a:t>
            </a:r>
          </a:p>
          <a:p>
            <a:pPr marL="0" indent="0">
              <a:buNone/>
            </a:pPr>
            <a:r>
              <a:rPr lang="en-GB" dirty="0" smtClean="0"/>
              <a:t>2.Concurrent </a:t>
            </a:r>
            <a:r>
              <a:rPr lang="en-GB" dirty="0"/>
              <a:t>File Reads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/>
              <a:t>cat /</a:t>
            </a:r>
            <a:r>
              <a:rPr lang="en-GB" dirty="0"/>
              <a:t>mnt</a:t>
            </a:r>
            <a:r>
              <a:rPr lang="en-GB" dirty="0"/>
              <a:t>/</a:t>
            </a:r>
            <a:r>
              <a:rPr lang="en-GB" dirty="0"/>
              <a:t>efs</a:t>
            </a:r>
            <a:r>
              <a:rPr lang="en-GB" dirty="0"/>
              <a:t>/sharedfile.txt</a:t>
            </a:r>
          </a:p>
        </p:txBody>
      </p:sp>
    </p:spTree>
    <p:extLst>
      <p:ext uri="{BB962C8B-B14F-4D97-AF65-F5344CB8AC3E}">
        <p14:creationId xmlns:p14="http://schemas.microsoft.com/office/powerpoint/2010/main" val="285235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1588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3.File </a:t>
            </a:r>
            <a:r>
              <a:rPr lang="en-GB" dirty="0"/>
              <a:t>Locking:</a:t>
            </a:r>
          </a:p>
          <a:p>
            <a:r>
              <a:rPr lang="en-GB" dirty="0"/>
              <a:t>Implement file locking scenarios to test how instances handle shared resources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IN" dirty="0" smtClean="0"/>
              <a:t>Instance </a:t>
            </a:r>
            <a:r>
              <a:rPr lang="en-IN" dirty="0"/>
              <a:t>1</a:t>
            </a:r>
          </a:p>
          <a:p>
            <a:r>
              <a:rPr lang="en-IN" dirty="0"/>
              <a:t>flock /</a:t>
            </a:r>
            <a:r>
              <a:rPr lang="en-IN" dirty="0"/>
              <a:t>mnt</a:t>
            </a:r>
            <a:r>
              <a:rPr lang="en-IN" dirty="0"/>
              <a:t>/</a:t>
            </a:r>
            <a:r>
              <a:rPr lang="en-IN" dirty="0"/>
              <a:t>efs</a:t>
            </a:r>
            <a:r>
              <a:rPr lang="en-IN" dirty="0"/>
              <a:t>/sharedfile.txt -c 'echo "Content from Instance 1" &gt; /</a:t>
            </a:r>
            <a:r>
              <a:rPr lang="en-IN" dirty="0"/>
              <a:t>mnt</a:t>
            </a:r>
            <a:r>
              <a:rPr lang="en-IN" dirty="0"/>
              <a:t>/</a:t>
            </a:r>
            <a:r>
              <a:rPr lang="en-IN" dirty="0"/>
              <a:t>efs</a:t>
            </a:r>
            <a:r>
              <a:rPr lang="en-IN" dirty="0"/>
              <a:t>/sharedfile.txt'</a:t>
            </a:r>
          </a:p>
          <a:p>
            <a:pPr marL="0" indent="0">
              <a:buNone/>
            </a:pPr>
            <a:r>
              <a:rPr lang="en-IN" dirty="0" smtClean="0"/>
              <a:t>Instance </a:t>
            </a:r>
            <a:r>
              <a:rPr lang="en-IN" dirty="0"/>
              <a:t>2</a:t>
            </a:r>
          </a:p>
          <a:p>
            <a:r>
              <a:rPr lang="en-IN" dirty="0"/>
              <a:t>flock /</a:t>
            </a:r>
            <a:r>
              <a:rPr lang="en-IN" dirty="0"/>
              <a:t>mnt</a:t>
            </a:r>
            <a:r>
              <a:rPr lang="en-IN" dirty="0"/>
              <a:t>/</a:t>
            </a:r>
            <a:r>
              <a:rPr lang="en-IN" dirty="0"/>
              <a:t>efs</a:t>
            </a:r>
            <a:r>
              <a:rPr lang="en-IN" dirty="0"/>
              <a:t>/sharedfile.txt -c 'echo "Content from Instance 2" &gt; /</a:t>
            </a:r>
            <a:r>
              <a:rPr lang="en-IN" dirty="0"/>
              <a:t>mnt</a:t>
            </a:r>
            <a:r>
              <a:rPr lang="en-IN" dirty="0"/>
              <a:t>/</a:t>
            </a:r>
            <a:r>
              <a:rPr lang="en-IN" dirty="0"/>
              <a:t>efs</a:t>
            </a:r>
            <a:r>
              <a:rPr lang="en-IN" dirty="0"/>
              <a:t>/sharedfile.txt'</a:t>
            </a:r>
          </a:p>
        </p:txBody>
      </p:sp>
    </p:spTree>
    <p:extLst>
      <p:ext uri="{BB962C8B-B14F-4D97-AF65-F5344CB8AC3E}">
        <p14:creationId xmlns:p14="http://schemas.microsoft.com/office/powerpoint/2010/main" val="406836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4. Concurrent File Deletions</a:t>
            </a:r>
            <a:r>
              <a:rPr lang="en-IN" dirty="0" smtClean="0"/>
              <a:t>:</a:t>
            </a:r>
          </a:p>
          <a:p>
            <a:pPr marL="0" indent="0">
              <a:buNone/>
            </a:pPr>
            <a:r>
              <a:rPr lang="en-IN" dirty="0"/>
              <a:t>rm</a:t>
            </a:r>
            <a:r>
              <a:rPr lang="en-IN" dirty="0"/>
              <a:t> /</a:t>
            </a:r>
            <a:r>
              <a:rPr lang="en-IN" dirty="0" smtClean="0"/>
              <a:t>mnt</a:t>
            </a:r>
            <a:r>
              <a:rPr lang="en-IN" dirty="0" smtClean="0"/>
              <a:t>/</a:t>
            </a:r>
            <a:r>
              <a:rPr lang="en-IN" dirty="0" smtClean="0"/>
              <a:t>efs</a:t>
            </a:r>
            <a:r>
              <a:rPr lang="en-IN" dirty="0" smtClean="0"/>
              <a:t>/sharedfile.txt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IN" dirty="0"/>
              <a:t>5. Network </a:t>
            </a:r>
            <a:r>
              <a:rPr lang="en-IN" dirty="0" smtClean="0"/>
              <a:t>Interruption</a:t>
            </a:r>
          </a:p>
          <a:p>
            <a:pPr marL="0" indent="0">
              <a:buNone/>
            </a:pPr>
            <a:r>
              <a:rPr lang="en-IN" dirty="0"/>
              <a:t>Instance 1</a:t>
            </a:r>
          </a:p>
          <a:p>
            <a:pPr marL="0" indent="0">
              <a:buNone/>
            </a:pPr>
            <a:r>
              <a:rPr lang="en-IN" dirty="0"/>
              <a:t>sudo</a:t>
            </a:r>
            <a:r>
              <a:rPr lang="en-IN" dirty="0"/>
              <a:t> </a:t>
            </a:r>
            <a:r>
              <a:rPr lang="en-IN" dirty="0"/>
              <a:t>iptables</a:t>
            </a:r>
            <a:r>
              <a:rPr lang="en-IN" dirty="0"/>
              <a:t> -A INPUT -p </a:t>
            </a:r>
            <a:r>
              <a:rPr lang="en-IN" dirty="0"/>
              <a:t>tcp</a:t>
            </a:r>
            <a:r>
              <a:rPr lang="en-IN" dirty="0"/>
              <a:t> --</a:t>
            </a:r>
            <a:r>
              <a:rPr lang="en-IN" dirty="0"/>
              <a:t>dport</a:t>
            </a:r>
            <a:r>
              <a:rPr lang="en-IN" dirty="0"/>
              <a:t> 2049 -j DROP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Instance </a:t>
            </a:r>
            <a:r>
              <a:rPr lang="en-IN" dirty="0"/>
              <a:t>2</a:t>
            </a:r>
          </a:p>
          <a:p>
            <a:pPr marL="0" indent="0">
              <a:buNone/>
            </a:pPr>
            <a:r>
              <a:rPr lang="en-IN" dirty="0"/>
              <a:t>sudo</a:t>
            </a:r>
            <a:r>
              <a:rPr lang="en-IN" dirty="0"/>
              <a:t> </a:t>
            </a:r>
            <a:r>
              <a:rPr lang="en-IN" dirty="0"/>
              <a:t>iptables</a:t>
            </a:r>
            <a:r>
              <a:rPr lang="en-IN" dirty="0"/>
              <a:t> -A INPUT -p </a:t>
            </a:r>
            <a:r>
              <a:rPr lang="en-IN" dirty="0"/>
              <a:t>tcp</a:t>
            </a:r>
            <a:r>
              <a:rPr lang="en-IN" dirty="0"/>
              <a:t> --</a:t>
            </a:r>
            <a:r>
              <a:rPr lang="en-IN" dirty="0"/>
              <a:t>dport</a:t>
            </a:r>
            <a:r>
              <a:rPr lang="en-IN" dirty="0"/>
              <a:t> 2049 -j DROP</a:t>
            </a:r>
          </a:p>
        </p:txBody>
      </p:sp>
    </p:spTree>
    <p:extLst>
      <p:ext uri="{BB962C8B-B14F-4D97-AF65-F5344CB8AC3E}">
        <p14:creationId xmlns:p14="http://schemas.microsoft.com/office/powerpoint/2010/main" val="40339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517632" cy="720080"/>
          </a:xfrm>
        </p:spPr>
        <p:txBody>
          <a:bodyPr>
            <a:normAutofit/>
          </a:bodyPr>
          <a:lstStyle/>
          <a:p>
            <a:r>
              <a:rPr lang="en-IN" sz="3600" dirty="0"/>
              <a:t>CloudWatch</a:t>
            </a:r>
            <a:r>
              <a:rPr lang="en-IN" sz="3600" dirty="0"/>
              <a:t> for </a:t>
            </a:r>
            <a:r>
              <a:rPr lang="en-IN" sz="3600" dirty="0" smtClean="0"/>
              <a:t>Monitoring and Logging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Configure EC2 to send application logs to </a:t>
            </a:r>
            <a:r>
              <a:rPr lang="en-GB" dirty="0"/>
              <a:t>Cloudwatch</a:t>
            </a:r>
            <a:r>
              <a:rPr lang="en-GB" dirty="0"/>
              <a:t> log </a:t>
            </a:r>
            <a:r>
              <a:rPr lang="en-GB" dirty="0" smtClean="0"/>
              <a:t>groups</a:t>
            </a:r>
          </a:p>
          <a:p>
            <a:r>
              <a:rPr lang="en-IN" dirty="0"/>
              <a:t>Create a new IAM role, select EC2 Service and this policy - </a:t>
            </a:r>
            <a:r>
              <a:rPr lang="en-IN" dirty="0"/>
              <a:t>CloudWatchAgentServerPolicy</a:t>
            </a:r>
            <a:endParaRPr lang="en-IN" dirty="0"/>
          </a:p>
          <a:p>
            <a:endParaRPr lang="en-IN" dirty="0"/>
          </a:p>
          <a:p>
            <a:r>
              <a:rPr lang="en-IN" dirty="0"/>
              <a:t>Create a EC2 instance, allow </a:t>
            </a:r>
            <a:r>
              <a:rPr lang="en-IN" dirty="0"/>
              <a:t>ssh</a:t>
            </a:r>
            <a:r>
              <a:rPr lang="en-IN" dirty="0"/>
              <a:t> port and attach the above IAM role to the instance.</a:t>
            </a:r>
          </a:p>
          <a:p>
            <a:endParaRPr lang="en-IN" dirty="0"/>
          </a:p>
          <a:p>
            <a:r>
              <a:rPr lang="en-IN" dirty="0"/>
              <a:t>Install </a:t>
            </a:r>
            <a:r>
              <a:rPr lang="en-IN" dirty="0" smtClean="0"/>
              <a:t>java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sudo</a:t>
            </a:r>
            <a:r>
              <a:rPr lang="en-IN" dirty="0"/>
              <a:t> yum -y install java-1.8.0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91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438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Download the spring application jar file</a:t>
            </a:r>
          </a:p>
          <a:p>
            <a:r>
              <a:rPr lang="en-IN" dirty="0"/>
              <a:t>sudo</a:t>
            </a:r>
            <a:r>
              <a:rPr lang="en-IN" dirty="0"/>
              <a:t> </a:t>
            </a:r>
            <a:r>
              <a:rPr lang="en-IN" dirty="0"/>
              <a:t>wget</a:t>
            </a:r>
            <a:r>
              <a:rPr lang="en-IN" dirty="0"/>
              <a:t> https://raw.githubusercontent.com/gaurav157243/aws-project/master/springboot-backend/springboot-backend.jar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Start the application in background and redirect the output to a file</a:t>
            </a:r>
          </a:p>
          <a:p>
            <a:r>
              <a:rPr lang="en-IN" dirty="0"/>
              <a:t>sudo</a:t>
            </a:r>
            <a:r>
              <a:rPr lang="en-IN" dirty="0"/>
              <a:t> </a:t>
            </a:r>
            <a:r>
              <a:rPr lang="en-IN" dirty="0"/>
              <a:t>nohup</a:t>
            </a:r>
            <a:r>
              <a:rPr lang="en-IN" dirty="0"/>
              <a:t> java -jar springboot-backend.jar &gt; /</a:t>
            </a:r>
            <a:r>
              <a:rPr lang="en-IN" dirty="0"/>
              <a:t>tmp</a:t>
            </a:r>
            <a:r>
              <a:rPr lang="en-IN" dirty="0"/>
              <a:t>/myapp.log 2&gt; /</a:t>
            </a:r>
            <a:r>
              <a:rPr lang="en-IN" dirty="0"/>
              <a:t>tmp</a:t>
            </a:r>
            <a:r>
              <a:rPr lang="en-IN" dirty="0"/>
              <a:t>/myapp.log &amp;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Install the </a:t>
            </a:r>
            <a:r>
              <a:rPr lang="en-IN" dirty="0"/>
              <a:t>cloudwatch</a:t>
            </a:r>
            <a:r>
              <a:rPr lang="en-IN" dirty="0"/>
              <a:t> agent using the following command:</a:t>
            </a:r>
          </a:p>
          <a:p>
            <a:r>
              <a:rPr lang="en-IN" dirty="0"/>
              <a:t>sudo</a:t>
            </a:r>
            <a:r>
              <a:rPr lang="en-IN" dirty="0"/>
              <a:t> yum install amazon-</a:t>
            </a:r>
            <a:r>
              <a:rPr lang="en-IN" dirty="0"/>
              <a:t>cloudwatch</a:t>
            </a:r>
            <a:r>
              <a:rPr lang="en-IN" dirty="0"/>
              <a:t>-agent</a:t>
            </a:r>
          </a:p>
        </p:txBody>
      </p:sp>
    </p:spTree>
    <p:extLst>
      <p:ext uri="{BB962C8B-B14F-4D97-AF65-F5344CB8AC3E}">
        <p14:creationId xmlns:p14="http://schemas.microsoft.com/office/powerpoint/2010/main" val="2647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45081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5436096" y="4941168"/>
            <a:ext cx="360040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6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438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Configure the </a:t>
            </a:r>
            <a:r>
              <a:rPr lang="en-IN" dirty="0"/>
              <a:t>cloudwatch</a:t>
            </a:r>
            <a:r>
              <a:rPr lang="en-IN" dirty="0"/>
              <a:t> agent using the following command. Specify the location of the myapp.log (/</a:t>
            </a:r>
            <a:r>
              <a:rPr lang="en-IN" dirty="0"/>
              <a:t>tmp</a:t>
            </a:r>
            <a:r>
              <a:rPr lang="en-IN" dirty="0"/>
              <a:t>/myapp.log) file during configuration.</a:t>
            </a:r>
          </a:p>
          <a:p>
            <a:r>
              <a:rPr lang="en-IN" dirty="0"/>
              <a:t>sudo</a:t>
            </a:r>
            <a:r>
              <a:rPr lang="en-IN" dirty="0"/>
              <a:t> /opt/</a:t>
            </a:r>
            <a:r>
              <a:rPr lang="en-IN" dirty="0"/>
              <a:t>aws</a:t>
            </a:r>
            <a:r>
              <a:rPr lang="en-IN" dirty="0"/>
              <a:t>/amazon-</a:t>
            </a:r>
            <a:r>
              <a:rPr lang="en-IN" dirty="0"/>
              <a:t>cloudwatch</a:t>
            </a:r>
            <a:r>
              <a:rPr lang="en-IN" dirty="0"/>
              <a:t>-agent/bin/amazon-</a:t>
            </a:r>
            <a:r>
              <a:rPr lang="en-IN" dirty="0"/>
              <a:t>cloudwatch</a:t>
            </a:r>
            <a:r>
              <a:rPr lang="en-IN" dirty="0"/>
              <a:t>-agent-</a:t>
            </a:r>
            <a:r>
              <a:rPr lang="en-IN" dirty="0"/>
              <a:t>config</a:t>
            </a:r>
            <a:r>
              <a:rPr lang="en-IN" dirty="0"/>
              <a:t>-wizard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Starting the </a:t>
            </a:r>
            <a:r>
              <a:rPr lang="en-IN" dirty="0"/>
              <a:t>cloudwatch</a:t>
            </a:r>
            <a:r>
              <a:rPr lang="en-IN" dirty="0"/>
              <a:t> agent; use the </a:t>
            </a:r>
            <a:r>
              <a:rPr lang="en-IN" dirty="0"/>
              <a:t>config</a:t>
            </a:r>
            <a:r>
              <a:rPr lang="en-IN" dirty="0"/>
              <a:t> file returned from the above command:</a:t>
            </a:r>
          </a:p>
          <a:p>
            <a:r>
              <a:rPr lang="en-IN" dirty="0"/>
              <a:t>sudo</a:t>
            </a:r>
            <a:r>
              <a:rPr lang="en-IN" dirty="0"/>
              <a:t> /opt/</a:t>
            </a:r>
            <a:r>
              <a:rPr lang="en-IN" dirty="0"/>
              <a:t>aws</a:t>
            </a:r>
            <a:r>
              <a:rPr lang="en-IN" dirty="0"/>
              <a:t>/amazon-</a:t>
            </a:r>
            <a:r>
              <a:rPr lang="en-IN" dirty="0"/>
              <a:t>cloudwatch</a:t>
            </a:r>
            <a:r>
              <a:rPr lang="en-IN" dirty="0"/>
              <a:t>-agent/bin/amazon-</a:t>
            </a:r>
            <a:r>
              <a:rPr lang="en-IN" dirty="0"/>
              <a:t>cloudwatch</a:t>
            </a:r>
            <a:r>
              <a:rPr lang="en-IN" dirty="0"/>
              <a:t>-agent-</a:t>
            </a:r>
            <a:r>
              <a:rPr lang="en-IN" dirty="0"/>
              <a:t>ctl</a:t>
            </a:r>
            <a:r>
              <a:rPr lang="en-IN" dirty="0"/>
              <a:t> -a fetch-</a:t>
            </a:r>
            <a:r>
              <a:rPr lang="en-IN" dirty="0"/>
              <a:t>config</a:t>
            </a:r>
            <a:r>
              <a:rPr lang="en-IN" dirty="0"/>
              <a:t> -m ec2 -s -c file:/opt/aws/amazon-cloudwatch-agent/bin/config.json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Check status:</a:t>
            </a:r>
          </a:p>
          <a:p>
            <a:r>
              <a:rPr lang="en-IN" dirty="0"/>
              <a:t>sudo</a:t>
            </a:r>
            <a:r>
              <a:rPr lang="en-IN" dirty="0"/>
              <a:t> /opt/</a:t>
            </a:r>
            <a:r>
              <a:rPr lang="en-IN" dirty="0"/>
              <a:t>aws</a:t>
            </a:r>
            <a:r>
              <a:rPr lang="en-IN" dirty="0"/>
              <a:t>/amazon-</a:t>
            </a:r>
            <a:r>
              <a:rPr lang="en-IN" dirty="0"/>
              <a:t>cloudwatch</a:t>
            </a:r>
            <a:r>
              <a:rPr lang="en-IN" dirty="0"/>
              <a:t>-agent/bin/amazon-</a:t>
            </a:r>
            <a:r>
              <a:rPr lang="en-IN" dirty="0"/>
              <a:t>cloudwatch</a:t>
            </a:r>
            <a:r>
              <a:rPr lang="en-IN" dirty="0"/>
              <a:t>-agent-</a:t>
            </a:r>
            <a:r>
              <a:rPr lang="en-IN" dirty="0"/>
              <a:t>ctl</a:t>
            </a:r>
            <a:r>
              <a:rPr lang="en-IN" dirty="0"/>
              <a:t> -m ec2 -a status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8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64096"/>
          </a:xfrm>
        </p:spPr>
        <p:txBody>
          <a:bodyPr>
            <a:normAutofit/>
          </a:bodyPr>
          <a:lstStyle/>
          <a:p>
            <a:r>
              <a:rPr lang="en-GB" dirty="0" smtClean="0"/>
              <a:t> Create a IAM Role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0" y="1556792"/>
            <a:ext cx="8191265" cy="4677321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524328" y="3068960"/>
            <a:ext cx="288032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80120"/>
          </a:xfrm>
        </p:spPr>
        <p:txBody>
          <a:bodyPr>
            <a:normAutofit fontScale="90000"/>
          </a:bodyPr>
          <a:lstStyle/>
          <a:p>
            <a:r>
              <a:rPr lang="en-IN" dirty="0"/>
              <a:t>Install java</a:t>
            </a:r>
            <a:br>
              <a:rPr lang="en-IN" dirty="0"/>
            </a:br>
            <a:r>
              <a:rPr lang="en-IN" dirty="0"/>
              <a:t>sudo</a:t>
            </a:r>
            <a:r>
              <a:rPr lang="en-IN" dirty="0"/>
              <a:t> yum -y install java-1.8.0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6" y="1844675"/>
            <a:ext cx="7724007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18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52128"/>
          </a:xfrm>
        </p:spPr>
        <p:txBody>
          <a:bodyPr>
            <a:normAutofit fontScale="90000"/>
          </a:bodyPr>
          <a:lstStyle/>
          <a:p>
            <a:r>
              <a:rPr lang="en-GB" dirty="0"/>
              <a:t>Download the spring application jar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8229600" cy="4769630"/>
          </a:xfrm>
        </p:spPr>
      </p:pic>
    </p:spTree>
    <p:extLst>
      <p:ext uri="{BB962C8B-B14F-4D97-AF65-F5344CB8AC3E}">
        <p14:creationId xmlns:p14="http://schemas.microsoft.com/office/powerpoint/2010/main" val="228614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en-GB" dirty="0"/>
              <a:t>Start the application in background and redirect the output to a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0" y="1628801"/>
            <a:ext cx="7968199" cy="4695800"/>
          </a:xfrm>
        </p:spPr>
      </p:pic>
    </p:spTree>
    <p:extLst>
      <p:ext uri="{BB962C8B-B14F-4D97-AF65-F5344CB8AC3E}">
        <p14:creationId xmlns:p14="http://schemas.microsoft.com/office/powerpoint/2010/main" val="5672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08112"/>
          </a:xfrm>
        </p:spPr>
        <p:txBody>
          <a:bodyPr>
            <a:normAutofit fontScale="90000"/>
          </a:bodyPr>
          <a:lstStyle/>
          <a:p>
            <a:r>
              <a:rPr lang="en-GB" dirty="0"/>
              <a:t>Configure the </a:t>
            </a:r>
            <a:r>
              <a:rPr lang="en-GB" dirty="0"/>
              <a:t>cloudwatch</a:t>
            </a:r>
            <a:r>
              <a:rPr lang="en-GB" dirty="0"/>
              <a:t> agent using the following command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/>
          <a:lstStyle/>
          <a:p>
            <a:r>
              <a:rPr lang="en-IN" dirty="0"/>
              <a:t>sudo</a:t>
            </a:r>
            <a:r>
              <a:rPr lang="en-IN" dirty="0"/>
              <a:t> /opt/</a:t>
            </a:r>
            <a:r>
              <a:rPr lang="en-IN" dirty="0"/>
              <a:t>aws</a:t>
            </a:r>
            <a:r>
              <a:rPr lang="en-IN" dirty="0"/>
              <a:t>/amazon-</a:t>
            </a:r>
            <a:r>
              <a:rPr lang="en-IN" dirty="0"/>
              <a:t>cloudwatch</a:t>
            </a:r>
            <a:r>
              <a:rPr lang="en-IN" dirty="0"/>
              <a:t>-agent/bin/amazon-</a:t>
            </a:r>
            <a:r>
              <a:rPr lang="en-IN" dirty="0"/>
              <a:t>cloudwatch</a:t>
            </a:r>
            <a:r>
              <a:rPr lang="en-IN" dirty="0"/>
              <a:t>-agent-</a:t>
            </a:r>
            <a:r>
              <a:rPr lang="en-IN" dirty="0"/>
              <a:t>config</a:t>
            </a:r>
            <a:r>
              <a:rPr lang="en-IN" dirty="0"/>
              <a:t>-wizard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5" y="2348880"/>
            <a:ext cx="842237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IN" dirty="0"/>
              <a:t>Starting the </a:t>
            </a:r>
            <a:r>
              <a:rPr lang="en-IN" dirty="0"/>
              <a:t>cloudwatch</a:t>
            </a:r>
            <a:r>
              <a:rPr lang="en-IN" dirty="0"/>
              <a:t>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27848"/>
          </a:xfrm>
        </p:spPr>
        <p:txBody>
          <a:bodyPr/>
          <a:lstStyle/>
          <a:p>
            <a:r>
              <a:rPr lang="en-IN" dirty="0"/>
              <a:t>sudo</a:t>
            </a:r>
            <a:r>
              <a:rPr lang="en-IN" dirty="0"/>
              <a:t> /opt/</a:t>
            </a:r>
            <a:r>
              <a:rPr lang="en-IN" dirty="0"/>
              <a:t>aws</a:t>
            </a:r>
            <a:r>
              <a:rPr lang="en-IN" dirty="0"/>
              <a:t>/amazon-</a:t>
            </a:r>
            <a:r>
              <a:rPr lang="en-IN" dirty="0"/>
              <a:t>cloudwatch</a:t>
            </a:r>
            <a:r>
              <a:rPr lang="en-IN" dirty="0"/>
              <a:t>-agent/bin/amazon-</a:t>
            </a:r>
            <a:r>
              <a:rPr lang="en-IN" dirty="0"/>
              <a:t>cloudwatch</a:t>
            </a:r>
            <a:r>
              <a:rPr lang="en-IN" dirty="0"/>
              <a:t>-agent-</a:t>
            </a:r>
            <a:r>
              <a:rPr lang="en-IN" dirty="0"/>
              <a:t>ctl</a:t>
            </a:r>
            <a:r>
              <a:rPr lang="en-IN" dirty="0"/>
              <a:t> -a fetch-</a:t>
            </a:r>
            <a:r>
              <a:rPr lang="en-IN" dirty="0"/>
              <a:t>config</a:t>
            </a:r>
            <a:r>
              <a:rPr lang="en-IN" dirty="0"/>
              <a:t> -m ec2 -s -c file:/</a:t>
            </a:r>
            <a:r>
              <a:rPr lang="en-IN" dirty="0" smtClean="0"/>
              <a:t>opt/aws/amazon-cloudwatch-agent/bin/config.json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96952"/>
            <a:ext cx="777686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4926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Check </a:t>
            </a:r>
            <a:r>
              <a:rPr lang="en-IN" dirty="0"/>
              <a:t>status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5840"/>
          </a:xfrm>
        </p:spPr>
        <p:txBody>
          <a:bodyPr/>
          <a:lstStyle/>
          <a:p>
            <a:r>
              <a:rPr lang="en-GB" dirty="0"/>
              <a:t>sudo</a:t>
            </a:r>
            <a:r>
              <a:rPr lang="en-GB" dirty="0"/>
              <a:t> /opt/</a:t>
            </a:r>
            <a:r>
              <a:rPr lang="en-GB" dirty="0"/>
              <a:t>aws</a:t>
            </a:r>
            <a:r>
              <a:rPr lang="en-GB" dirty="0"/>
              <a:t>/amazon-</a:t>
            </a:r>
            <a:r>
              <a:rPr lang="en-GB" dirty="0"/>
              <a:t>cloudwatch</a:t>
            </a:r>
            <a:r>
              <a:rPr lang="en-GB" dirty="0"/>
              <a:t>-agent/bin/amazon-</a:t>
            </a:r>
            <a:r>
              <a:rPr lang="en-GB" dirty="0"/>
              <a:t>cloudwatch</a:t>
            </a:r>
            <a:r>
              <a:rPr lang="en-GB" dirty="0"/>
              <a:t>-agent-</a:t>
            </a:r>
            <a:r>
              <a:rPr lang="en-GB" dirty="0"/>
              <a:t>ctl</a:t>
            </a:r>
            <a:r>
              <a:rPr lang="en-GB" dirty="0"/>
              <a:t> -m ec2 -a </a:t>
            </a:r>
            <a:r>
              <a:rPr lang="en-GB" dirty="0" smtClean="0"/>
              <a:t>status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12976"/>
            <a:ext cx="7344816" cy="11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36104"/>
          </a:xfrm>
        </p:spPr>
        <p:txBody>
          <a:bodyPr>
            <a:normAutofit/>
          </a:bodyPr>
          <a:lstStyle/>
          <a:p>
            <a:r>
              <a:rPr lang="en-IN" dirty="0"/>
              <a:t>Check </a:t>
            </a:r>
            <a:r>
              <a:rPr lang="en-IN" dirty="0"/>
              <a:t>Cloudwatch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/>
          <a:lstStyle/>
          <a:p>
            <a:r>
              <a:rPr lang="en-GB" dirty="0"/>
              <a:t> Log groups and search for myapp.log and you will see your applications log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2896"/>
            <a:ext cx="7848872" cy="3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 Log Issues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Log File </a:t>
            </a:r>
            <a:r>
              <a:rPr lang="en-IN" dirty="0" smtClean="0"/>
              <a:t>Permission Issue</a:t>
            </a: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</a:rPr>
              <a:t>Error</a:t>
            </a:r>
            <a:r>
              <a:rPr lang="en-GB" dirty="0"/>
              <a:t>: 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PermissionError</a:t>
            </a:r>
            <a:r>
              <a:rPr lang="en-GB" dirty="0"/>
              <a:t>: [</a:t>
            </a:r>
            <a:r>
              <a:rPr lang="en-GB" dirty="0"/>
              <a:t>Errno</a:t>
            </a:r>
            <a:r>
              <a:rPr lang="en-GB" dirty="0"/>
              <a:t> 13] Permission denied: 'your_log_file.log'</a:t>
            </a: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</a:rPr>
              <a:t>Resolution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Ensure that the process running the script has write permissions for the log file.</a:t>
            </a:r>
          </a:p>
          <a:p>
            <a:pPr marL="0" indent="0">
              <a:buNone/>
            </a:pPr>
            <a:r>
              <a:rPr lang="en-GB" dirty="0"/>
              <a:t>Correct file permissions or use a directory where the process has write access.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23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2306520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Configure the EFS file system to utilize the desired availability zones to ensure high availability and durability.</a:t>
            </a:r>
            <a:br>
              <a:rPr lang="en-GB" sz="2800" dirty="0">
                <a:solidFill>
                  <a:schemeClr val="tx1"/>
                </a:solidFill>
              </a:rPr>
            </a:b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7524"/>
            <a:ext cx="8229600" cy="4626890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563888" y="4725144"/>
            <a:ext cx="720080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91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           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Created </a:t>
            </a:r>
            <a:r>
              <a:rPr lang="en-GB" dirty="0"/>
              <a:t>a scalable and shared file storage system using Amazon Elastic File System (EFS). </a:t>
            </a:r>
            <a:r>
              <a:rPr lang="en-GB" dirty="0" smtClean="0"/>
              <a:t>Implemented Setting </a:t>
            </a:r>
            <a:r>
              <a:rPr lang="en-GB" dirty="0"/>
              <a:t>up an EFS file system, </a:t>
            </a:r>
            <a:r>
              <a:rPr lang="en-GB" dirty="0" smtClean="0"/>
              <a:t>and mount </a:t>
            </a:r>
            <a:r>
              <a:rPr lang="en-GB" dirty="0"/>
              <a:t>it to EC2 instances, and </a:t>
            </a:r>
            <a:r>
              <a:rPr lang="en-GB" dirty="0" smtClean="0"/>
              <a:t>configured </a:t>
            </a:r>
            <a:r>
              <a:rPr lang="en-GB" dirty="0"/>
              <a:t>access </a:t>
            </a:r>
            <a:r>
              <a:rPr lang="en-GB" dirty="0" smtClean="0"/>
              <a:t>permissions and shared </a:t>
            </a:r>
            <a:r>
              <a:rPr lang="en-GB" dirty="0"/>
              <a:t>files across multiple instances.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2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19256" cy="1224136"/>
          </a:xfrm>
        </p:spPr>
        <p:txBody>
          <a:bodyPr>
            <a:normAutofit fontScale="90000"/>
          </a:bodyPr>
          <a:lstStyle/>
          <a:p>
            <a:r>
              <a:rPr lang="en-GB" dirty="0"/>
              <a:t>  </a:t>
            </a:r>
            <a:r>
              <a:rPr lang="en-GB" dirty="0" smtClean="0"/>
              <a:t>Resources </a:t>
            </a:r>
            <a:r>
              <a:rPr lang="en-GB" dirty="0"/>
              <a:t>and References:</a:t>
            </a:r>
            <a:br>
              <a:rPr lang="en-GB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67808"/>
          </a:xfrm>
        </p:spPr>
        <p:txBody>
          <a:bodyPr/>
          <a:lstStyle/>
          <a:p>
            <a:r>
              <a:rPr lang="en-IN" dirty="0"/>
              <a:t>Amazon Elastic File System (EFS) Documentation: </a:t>
            </a:r>
            <a:r>
              <a:rPr lang="en-IN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https://aws.amazon.com/efs/</a:t>
            </a:r>
          </a:p>
          <a:p>
            <a:r>
              <a:rPr lang="en-IN" dirty="0"/>
              <a:t>Amazon EC2 Documentation: </a:t>
            </a:r>
            <a:r>
              <a:rPr lang="en-IN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https://aws.amazon.com/ec2/</a:t>
            </a:r>
          </a:p>
          <a:p>
            <a:r>
              <a:rPr lang="en-IN" dirty="0"/>
              <a:t>AWS Identity and Access Management (IAM) Documentation: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https://aws.amazon.com/iam/</a:t>
            </a:r>
          </a:p>
          <a:p>
            <a:r>
              <a:rPr lang="en-IN" dirty="0" smtClean="0"/>
              <a:t>Amazon </a:t>
            </a:r>
            <a:r>
              <a:rPr lang="en-IN" dirty="0"/>
              <a:t>CloudWatch Documentation: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https://aws.amazon.com/cloudwatch/</a:t>
            </a:r>
          </a:p>
        </p:txBody>
      </p:sp>
    </p:spTree>
    <p:extLst>
      <p:ext uri="{BB962C8B-B14F-4D97-AF65-F5344CB8AC3E}">
        <p14:creationId xmlns:p14="http://schemas.microsoft.com/office/powerpoint/2010/main" val="131226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6200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9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440160"/>
          </a:xfrm>
        </p:spPr>
        <p:txBody>
          <a:bodyPr>
            <a:normAutofit fontScale="90000"/>
          </a:bodyPr>
          <a:lstStyle/>
          <a:p>
            <a:r>
              <a:rPr lang="en-GB" sz="3200" dirty="0" smtClean="0">
                <a:solidFill>
                  <a:schemeClr val="tx1"/>
                </a:solidFill>
              </a:rPr>
              <a:t>Define </a:t>
            </a:r>
            <a:r>
              <a:rPr lang="en-GB" sz="3200" dirty="0">
                <a:solidFill>
                  <a:schemeClr val="tx1"/>
                </a:solidFill>
              </a:rPr>
              <a:t>the appropriate storage </a:t>
            </a:r>
            <a:r>
              <a:rPr lang="en-GB" sz="3200" dirty="0" smtClean="0">
                <a:solidFill>
                  <a:schemeClr val="tx1"/>
                </a:solidFill>
              </a:rPr>
              <a:t>capacity </a:t>
            </a:r>
            <a:r>
              <a:rPr lang="en-GB" sz="3200" dirty="0">
                <a:solidFill>
                  <a:schemeClr val="tx1"/>
                </a:solidFill>
              </a:rPr>
              <a:t>based on the expected file system usage and growth.</a:t>
            </a:r>
            <a:br>
              <a:rPr lang="en-GB" sz="3200" dirty="0">
                <a:solidFill>
                  <a:schemeClr val="tx1"/>
                </a:solidFill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3" y="1484785"/>
            <a:ext cx="7807253" cy="4839816"/>
          </a:xfrm>
        </p:spPr>
      </p:pic>
    </p:spTree>
    <p:extLst>
      <p:ext uri="{BB962C8B-B14F-4D97-AF65-F5344CB8AC3E}">
        <p14:creationId xmlns:p14="http://schemas.microsoft.com/office/powerpoint/2010/main" val="165345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3156</TotalTime>
  <Words>1978</Words>
  <Application>Microsoft Office PowerPoint</Application>
  <PresentationFormat>On-screen Show (4:3)</PresentationFormat>
  <Paragraphs>281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Flow</vt:lpstr>
      <vt:lpstr>INFOTRIXS ClOUD AWS PROJECT</vt:lpstr>
      <vt:lpstr>CONTENTS</vt:lpstr>
      <vt:lpstr>              Introduction                INTRODUCTION</vt:lpstr>
      <vt:lpstr>System Requirements</vt:lpstr>
      <vt:lpstr>EFS Architecture</vt:lpstr>
      <vt:lpstr>PowerPoint Presentation</vt:lpstr>
      <vt:lpstr>PowerPoint Presentation</vt:lpstr>
      <vt:lpstr>Configure the EFS file system to utilize the desired availability zones to ensure high availability and durability. </vt:lpstr>
      <vt:lpstr>Define the appropriate storage capacity based on the expected file system usage and growth. </vt:lpstr>
      <vt:lpstr>   Enable file system encryption for data security.</vt:lpstr>
      <vt:lpstr>Determine the performance mode (general purpose or Max I/O) based on workload requirements. </vt:lpstr>
      <vt:lpstr>Establish file system lifecycle policies for automated data management. </vt:lpstr>
      <vt:lpstr>EC2 Instances</vt:lpstr>
      <vt:lpstr>PowerPoint Presentation</vt:lpstr>
      <vt:lpstr> Creating an Amazon EC2 instance </vt:lpstr>
      <vt:lpstr> Security group with NFS -2049</vt:lpstr>
      <vt:lpstr>      Mounting and Access Permissions </vt:lpstr>
      <vt:lpstr>EFS Mount to EC2</vt:lpstr>
      <vt:lpstr>PowerPoint Presentation</vt:lpstr>
      <vt:lpstr>Steps to Mount EFS to EC2</vt:lpstr>
      <vt:lpstr>6 Installation of efs utility yum install -y amazon-efs-utils</vt:lpstr>
      <vt:lpstr>7 yum install httpd -y </vt:lpstr>
      <vt:lpstr>EFS file system, mount it to EC2 instances</vt:lpstr>
      <vt:lpstr>PowerPoint Presentation</vt:lpstr>
      <vt:lpstr>PowerPoint Presentation</vt:lpstr>
      <vt:lpstr> File shared between Multiple Instances</vt:lpstr>
      <vt:lpstr>  vi index.html</vt:lpstr>
      <vt:lpstr>checking the index file content through EC2 instance Public Url</vt:lpstr>
      <vt:lpstr>Index.html- Home page</vt:lpstr>
      <vt:lpstr>PowerPoint Presentation</vt:lpstr>
      <vt:lpstr>PowerPoint Presentation</vt:lpstr>
      <vt:lpstr>PowerPoint Presentation</vt:lpstr>
      <vt:lpstr>Add mount to fstab to mount at boot time</vt:lpstr>
      <vt:lpstr> Scalability and Elasticity</vt:lpstr>
      <vt:lpstr>Implement auto-scaling capabilities for both the EC2 instances</vt:lpstr>
      <vt:lpstr>Creating Autoscaling Group </vt:lpstr>
      <vt:lpstr>PowerPoint Presentation</vt:lpstr>
      <vt:lpstr>Create launch template</vt:lpstr>
      <vt:lpstr> Create Target groups</vt:lpstr>
      <vt:lpstr>Creating Load Balancer</vt:lpstr>
      <vt:lpstr>  Creating Load Balancer</vt:lpstr>
      <vt:lpstr> Logging and Monitoring</vt:lpstr>
      <vt:lpstr>AWS services such as CloudWatch to automate scalability and elasticity</vt:lpstr>
      <vt:lpstr>Define Auto Scaling Policies</vt:lpstr>
      <vt:lpstr>Cloud Watch metrics</vt:lpstr>
      <vt:lpstr>Graph Showing CPU Utilization </vt:lpstr>
      <vt:lpstr> Testing and Validation</vt:lpstr>
      <vt:lpstr>comprehensive testing strategy</vt:lpstr>
      <vt:lpstr>Tool used for performance testing</vt:lpstr>
      <vt:lpstr>Installing jmeter tool</vt:lpstr>
      <vt:lpstr>1.Check if Java Is Installed</vt:lpstr>
      <vt:lpstr>2.Download Jmeter</vt:lpstr>
      <vt:lpstr>  3. Install JMeter </vt:lpstr>
      <vt:lpstr>JMeter.batch file</vt:lpstr>
      <vt:lpstr>   4. Create the First test plan</vt:lpstr>
      <vt:lpstr>PowerPoint Presentation</vt:lpstr>
      <vt:lpstr>PowerPoint Presentation</vt:lpstr>
      <vt:lpstr>  Add an HTTP Request</vt:lpstr>
      <vt:lpstr>PowerPoint Presentation</vt:lpstr>
      <vt:lpstr>PowerPoint Presentation</vt:lpstr>
      <vt:lpstr>Add Listeners </vt:lpstr>
      <vt:lpstr>PowerPoint Presentation</vt:lpstr>
      <vt:lpstr> View results in tree</vt:lpstr>
      <vt:lpstr>  View results in table</vt:lpstr>
      <vt:lpstr>Perform integration tests to verify seamless file sharing across multiple instances</vt:lpstr>
      <vt:lpstr>PowerPoint Presentation</vt:lpstr>
      <vt:lpstr>PowerPoint Presentation</vt:lpstr>
      <vt:lpstr>CloudWatch for Monitoring and Logging</vt:lpstr>
      <vt:lpstr>PowerPoint Presentation</vt:lpstr>
      <vt:lpstr>PowerPoint Presentation</vt:lpstr>
      <vt:lpstr> Create a IAM Role</vt:lpstr>
      <vt:lpstr>Install java sudo yum -y install java-1.8.0</vt:lpstr>
      <vt:lpstr>Download the spring application jar file</vt:lpstr>
      <vt:lpstr>Start the application in background and redirect the output to a file</vt:lpstr>
      <vt:lpstr>Configure the cloudwatch agent using the following command</vt:lpstr>
      <vt:lpstr>Starting the cloudwatch agent</vt:lpstr>
      <vt:lpstr> Check status</vt:lpstr>
      <vt:lpstr>Check Cloudwatch</vt:lpstr>
      <vt:lpstr>  Log Issues</vt:lpstr>
      <vt:lpstr>              Conclusion</vt:lpstr>
      <vt:lpstr>  Resources and References: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</dc:creator>
  <cp:lastModifiedBy>Anil</cp:lastModifiedBy>
  <cp:revision>51</cp:revision>
  <dcterms:created xsi:type="dcterms:W3CDTF">2024-01-19T08:14:55Z</dcterms:created>
  <dcterms:modified xsi:type="dcterms:W3CDTF">2024-01-29T15:26:40Z</dcterms:modified>
</cp:coreProperties>
</file>